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sldIdLst>
    <p:sldId id="281" r:id="rId2"/>
    <p:sldId id="282" r:id="rId3"/>
    <p:sldId id="283" r:id="rId4"/>
    <p:sldId id="274" r:id="rId5"/>
    <p:sldId id="284" r:id="rId6"/>
    <p:sldId id="278" r:id="rId7"/>
    <p:sldId id="285" r:id="rId8"/>
    <p:sldId id="279" r:id="rId9"/>
    <p:sldId id="286" r:id="rId10"/>
    <p:sldId id="280" r:id="rId11"/>
    <p:sldId id="287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60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pos="2880">
          <p15:clr>
            <a:srgbClr val="A4A3A4"/>
          </p15:clr>
        </p15:guide>
        <p15:guide id="6" pos="476">
          <p15:clr>
            <a:srgbClr val="A4A3A4"/>
          </p15:clr>
        </p15:guide>
        <p15:guide id="7" pos="5284">
          <p15:clr>
            <a:srgbClr val="A4A3A4"/>
          </p15:clr>
        </p15:guide>
        <p15:guide id="8" pos="14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5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41" autoAdjust="0"/>
  </p:normalViewPr>
  <p:slideViewPr>
    <p:cSldViewPr showGuides="1">
      <p:cViewPr>
        <p:scale>
          <a:sx n="80" d="100"/>
          <a:sy n="80" d="100"/>
        </p:scale>
        <p:origin x="-1086" y="360"/>
      </p:cViewPr>
      <p:guideLst>
        <p:guide orient="horz" pos="2160"/>
        <p:guide orient="horz" pos="460"/>
        <p:guide orient="horz" pos="4065"/>
        <p:guide orient="horz" pos="2840"/>
        <p:guide pos="2880"/>
        <p:guide pos="476"/>
        <p:guide pos="5284"/>
        <p:guide pos="14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49715-D5CB-47EB-9908-23E88D2DFD49}" type="datetimeFigureOut">
              <a:rPr lang="sv-SE" smtClean="0"/>
              <a:t>2014-10-20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5EBC-61E8-4124-995F-E8CC846838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87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 smtClean="0"/>
              <a:t>Thank</a:t>
            </a:r>
            <a:r>
              <a:rPr lang="sv-SE" b="1" dirty="0" smtClean="0"/>
              <a:t> </a:t>
            </a:r>
            <a:r>
              <a:rPr lang="sv-SE" b="1" dirty="0" err="1" smtClean="0"/>
              <a:t>you</a:t>
            </a:r>
            <a:r>
              <a:rPr lang="sv-SE" b="1" dirty="0" smtClean="0"/>
              <a:t> </a:t>
            </a:r>
            <a:r>
              <a:rPr lang="sv-SE" b="1" dirty="0" err="1" smtClean="0"/>
              <a:t>very</a:t>
            </a:r>
            <a:r>
              <a:rPr lang="sv-SE" b="1" dirty="0" smtClean="0"/>
              <a:t> </a:t>
            </a:r>
            <a:r>
              <a:rPr lang="sv-SE" b="1" dirty="0" err="1" smtClean="0"/>
              <a:t>much</a:t>
            </a:r>
            <a:r>
              <a:rPr lang="sv-SE" b="1" dirty="0" smtClean="0"/>
              <a:t> for </a:t>
            </a:r>
            <a:r>
              <a:rPr lang="sv-SE" b="1" dirty="0" err="1" smtClean="0"/>
              <a:t>this</a:t>
            </a:r>
            <a:r>
              <a:rPr lang="sv-SE" b="1" dirty="0" smtClean="0"/>
              <a:t> </a:t>
            </a:r>
            <a:r>
              <a:rPr lang="sv-SE" b="1" dirty="0" err="1" smtClean="0"/>
              <a:t>opportunity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share</a:t>
            </a:r>
            <a:r>
              <a:rPr lang="sv-SE" b="1" dirty="0" smtClean="0"/>
              <a:t> </a:t>
            </a:r>
            <a:r>
              <a:rPr lang="sv-SE" b="1" dirty="0" err="1" smtClean="0"/>
              <a:t>experiences</a:t>
            </a:r>
            <a:r>
              <a:rPr lang="sv-SE" b="1" baseline="0" dirty="0" smtClean="0"/>
              <a:t> and </a:t>
            </a:r>
            <a:r>
              <a:rPr lang="sv-SE" b="1" baseline="0" dirty="0" err="1" smtClean="0"/>
              <a:t>reflections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made</a:t>
            </a:r>
            <a:r>
              <a:rPr lang="sv-SE" baseline="0" dirty="0" smtClean="0"/>
              <a:t> in Sweden. 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course</a:t>
            </a:r>
            <a:r>
              <a:rPr lang="sv-SE" baseline="0" dirty="0" smtClean="0"/>
              <a:t>, </a:t>
            </a:r>
            <a:r>
              <a:rPr lang="sv-SE" b="1" baseline="0" dirty="0" err="1" smtClean="0"/>
              <a:t>context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can</a:t>
            </a:r>
            <a:r>
              <a:rPr lang="sv-SE" b="1" baseline="0" dirty="0" smtClean="0"/>
              <a:t> be </a:t>
            </a:r>
            <a:r>
              <a:rPr lang="sv-SE" b="1" baseline="0" dirty="0" err="1" smtClean="0"/>
              <a:t>very</a:t>
            </a:r>
            <a:r>
              <a:rPr lang="sv-SE" b="1" baseline="0" dirty="0" smtClean="0"/>
              <a:t> different </a:t>
            </a:r>
            <a:r>
              <a:rPr lang="sv-SE" b="1" baseline="0" dirty="0" err="1" smtClean="0"/>
              <a:t>between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countries</a:t>
            </a:r>
            <a:r>
              <a:rPr lang="sv-SE" b="1" baseline="0" dirty="0" smtClean="0"/>
              <a:t> and I </a:t>
            </a:r>
            <a:r>
              <a:rPr lang="sv-SE" b="1" baseline="0" dirty="0" err="1" smtClean="0"/>
              <a:t>am</a:t>
            </a:r>
            <a:r>
              <a:rPr lang="sv-SE" b="1" baseline="0" dirty="0" smtClean="0"/>
              <a:t> not sure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our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findings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directly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applicable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context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your</a:t>
            </a:r>
            <a:r>
              <a:rPr lang="sv-SE" baseline="0" dirty="0" smtClean="0"/>
              <a:t> country be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different from the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in Sweden.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Therefore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like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="1" baseline="0" dirty="0" smtClean="0"/>
              <a:t>start </a:t>
            </a:r>
            <a:r>
              <a:rPr lang="sv-SE" b="1" baseline="0" dirty="0" err="1" smtClean="0"/>
              <a:t>with</a:t>
            </a:r>
            <a:r>
              <a:rPr lang="sv-SE" b="1" baseline="0" dirty="0" smtClean="0"/>
              <a:t> a </a:t>
            </a:r>
            <a:r>
              <a:rPr lang="sv-SE" b="1" baseline="0" dirty="0" err="1" smtClean="0"/>
              <a:t>quick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overview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the Swedish </a:t>
            </a:r>
            <a:r>
              <a:rPr lang="sv-SE" b="1" baseline="0" dirty="0" err="1" smtClean="0"/>
              <a:t>context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before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turn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findings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I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="1" baseline="0" dirty="0" smtClean="0"/>
              <a:t>go </a:t>
            </a:r>
            <a:r>
              <a:rPr lang="sv-SE" b="1" baseline="0" dirty="0" err="1" smtClean="0"/>
              <a:t>through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key</a:t>
            </a:r>
            <a:r>
              <a:rPr lang="sv-SE" b="1" baseline="0" dirty="0" smtClean="0"/>
              <a:t> drivers for </a:t>
            </a:r>
            <a:r>
              <a:rPr lang="sv-SE" b="1" baseline="0" dirty="0" err="1" smtClean="0"/>
              <a:t>citizens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participate</a:t>
            </a:r>
            <a:r>
              <a:rPr lang="sv-SE" b="1" baseline="0" dirty="0" smtClean="0"/>
              <a:t> </a:t>
            </a:r>
            <a:r>
              <a:rPr lang="sv-SE" baseline="0" dirty="0" smtClean="0"/>
              <a:t>and </a:t>
            </a:r>
            <a:r>
              <a:rPr lang="sv-SE" baseline="0" dirty="0" err="1" smtClean="0"/>
              <a:t>contribute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well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society</a:t>
            </a:r>
            <a:r>
              <a:rPr lang="sv-SE" baseline="0" dirty="0" smtClean="0"/>
              <a:t>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As a </a:t>
            </a:r>
            <a:r>
              <a:rPr lang="sv-SE" b="1" baseline="0" dirty="0" err="1" smtClean="0"/>
              <a:t>third</a:t>
            </a:r>
            <a:r>
              <a:rPr lang="sv-SE" b="1" baseline="0" dirty="0" smtClean="0"/>
              <a:t> part, I </a:t>
            </a:r>
            <a:r>
              <a:rPr lang="sv-SE" b="1" baseline="0" dirty="0" err="1" smtClean="0"/>
              <a:t>will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give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you</a:t>
            </a:r>
            <a:r>
              <a:rPr lang="sv-SE" b="1" baseline="0" dirty="0" smtClean="0"/>
              <a:t> a </a:t>
            </a:r>
            <a:r>
              <a:rPr lang="sv-SE" b="1" baseline="0" dirty="0" err="1" smtClean="0"/>
              <a:t>summary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have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done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regarding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taxpayer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education</a:t>
            </a:r>
            <a:r>
              <a:rPr lang="sv-SE" baseline="0" dirty="0" smtClean="0"/>
              <a:t>, and the </a:t>
            </a:r>
            <a:r>
              <a:rPr lang="sv-SE" baseline="0" dirty="0" err="1" smtClean="0"/>
              <a:t>results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those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efforts</a:t>
            </a:r>
            <a:r>
              <a:rPr lang="sv-SE" baseline="0" dirty="0" smtClean="0"/>
              <a:t>. 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Finally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emphazising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="1" baseline="0" dirty="0" smtClean="0"/>
              <a:t>I </a:t>
            </a:r>
            <a:r>
              <a:rPr lang="sv-SE" b="1" baseline="0" dirty="0" err="1" smtClean="0"/>
              <a:t>will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conclude</a:t>
            </a:r>
            <a:r>
              <a:rPr lang="sv-SE" b="1" baseline="0" dirty="0" smtClean="0"/>
              <a:t> my presentation </a:t>
            </a:r>
            <a:r>
              <a:rPr lang="sv-SE" b="1" baseline="0" dirty="0" err="1" smtClean="0"/>
              <a:t>with</a:t>
            </a:r>
            <a:r>
              <a:rPr lang="sv-SE" b="1" baseline="0" dirty="0" smtClean="0"/>
              <a:t> a </a:t>
            </a:r>
            <a:r>
              <a:rPr lang="sv-SE" b="1" baseline="0" dirty="0" err="1" smtClean="0"/>
              <a:t>very</a:t>
            </a:r>
            <a:r>
              <a:rPr lang="sv-SE" b="1" baseline="0" dirty="0" smtClean="0"/>
              <a:t> short </a:t>
            </a:r>
            <a:r>
              <a:rPr lang="sv-SE" b="1" baseline="0" dirty="0" err="1" smtClean="0"/>
              <a:t>summary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our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thoughts</a:t>
            </a:r>
            <a:r>
              <a:rPr lang="sv-SE" b="1" baseline="0" dirty="0" smtClean="0"/>
              <a:t> on </a:t>
            </a:r>
            <a:r>
              <a:rPr lang="sv-SE" b="1" baseline="0" dirty="0" err="1" smtClean="0"/>
              <a:t>our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continuos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development</a:t>
            </a:r>
            <a:r>
              <a:rPr lang="sv-SE" baseline="0" dirty="0" smtClean="0"/>
              <a:t>. By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mean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still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smtClean="0"/>
              <a:t>a </a:t>
            </a:r>
            <a:r>
              <a:rPr lang="sv-SE" baseline="0" dirty="0" err="1" smtClean="0"/>
              <a:t>lot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do in Sweden.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10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44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The situation in Sweden is best illustrated by the </a:t>
            </a:r>
            <a:r>
              <a:rPr lang="sv-SE" dirty="0" err="1" smtClean="0"/>
              <a:t>picture</a:t>
            </a:r>
            <a:r>
              <a:rPr lang="sv-SE" dirty="0" smtClean="0"/>
              <a:t>! </a:t>
            </a:r>
            <a:r>
              <a:rPr lang="sv-SE" dirty="0" err="1" smtClean="0"/>
              <a:t>Our</a:t>
            </a:r>
            <a:r>
              <a:rPr lang="sv-SE" dirty="0" smtClean="0"/>
              <a:t> analyses </a:t>
            </a:r>
            <a:r>
              <a:rPr lang="sv-SE" dirty="0" err="1" smtClean="0"/>
              <a:t>of</a:t>
            </a:r>
            <a:r>
              <a:rPr lang="sv-SE" dirty="0" smtClean="0"/>
              <a:t> the tax gap </a:t>
            </a:r>
            <a:r>
              <a:rPr lang="sv-SE" dirty="0" err="1" smtClean="0"/>
              <a:t>are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follows</a:t>
            </a:r>
            <a:r>
              <a:rPr lang="sv-SE" baseline="0" dirty="0" smtClean="0"/>
              <a:t>:</a:t>
            </a:r>
          </a:p>
          <a:p>
            <a:endParaRPr lang="sv-SE" baseline="0" dirty="0" smtClean="0"/>
          </a:p>
          <a:p>
            <a:r>
              <a:rPr lang="sv-SE" b="1" baseline="0" dirty="0" err="1" smtClean="0"/>
              <a:t>Almost</a:t>
            </a:r>
            <a:r>
              <a:rPr lang="sv-SE" b="1" baseline="0" dirty="0" smtClean="0"/>
              <a:t> 90%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total </a:t>
            </a:r>
            <a:r>
              <a:rPr lang="sv-SE" b="1" baseline="0" dirty="0" err="1" smtClean="0"/>
              <a:t>taxes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are</a:t>
            </a:r>
            <a:r>
              <a:rPr lang="sv-SE" b="1" baseline="0" dirty="0" smtClean="0"/>
              <a:t> provided as a </a:t>
            </a:r>
            <a:r>
              <a:rPr lang="sv-SE" b="1" baseline="0" dirty="0" err="1" smtClean="0"/>
              <a:t>result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citizens</a:t>
            </a:r>
            <a:r>
              <a:rPr lang="sv-SE" b="1" baseline="0" dirty="0" smtClean="0"/>
              <a:t> and </a:t>
            </a:r>
            <a:r>
              <a:rPr lang="sv-SE" b="1" baseline="0" dirty="0" err="1" smtClean="0"/>
              <a:t>corporations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doing</a:t>
            </a:r>
            <a:r>
              <a:rPr lang="sv-SE" b="1" baseline="0" dirty="0" smtClean="0"/>
              <a:t> the right </a:t>
            </a:r>
            <a:r>
              <a:rPr lang="sv-SE" b="1" baseline="0" dirty="0" err="1" smtClean="0"/>
              <a:t>thing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directly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Mainly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:</a:t>
            </a:r>
          </a:p>
          <a:p>
            <a:r>
              <a:rPr lang="sv-SE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a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high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percentage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third</a:t>
            </a:r>
            <a:r>
              <a:rPr lang="sv-SE" baseline="0" dirty="0" smtClean="0"/>
              <a:t> party </a:t>
            </a:r>
            <a:r>
              <a:rPr lang="sv-SE" baseline="0" dirty="0" err="1" smtClean="0"/>
              <a:t>reporting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approx</a:t>
            </a:r>
            <a:r>
              <a:rPr lang="sv-SE" baseline="0" dirty="0" smtClean="0"/>
              <a:t> 70 millions 3rd party </a:t>
            </a:r>
            <a:r>
              <a:rPr lang="sv-SE" baseline="0" dirty="0" err="1" smtClean="0"/>
              <a:t>reports</a:t>
            </a:r>
            <a:r>
              <a:rPr lang="sv-SE" baseline="0" dirty="0" smtClean="0"/>
              <a:t> for a population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9 million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 and 500-600.000  </a:t>
            </a:r>
            <a:r>
              <a:rPr lang="sv-SE" baseline="0" dirty="0" err="1" smtClean="0"/>
              <a:t>corporations</a:t>
            </a:r>
            <a:r>
              <a:rPr lang="sv-SE" baseline="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/>
              <a:t>relatively</a:t>
            </a:r>
            <a:r>
              <a:rPr lang="sv-SE" baseline="0" dirty="0" smtClean="0"/>
              <a:t> straight forward </a:t>
            </a:r>
            <a:r>
              <a:rPr lang="sv-SE" baseline="0" dirty="0" err="1" smtClean="0"/>
              <a:t>regulations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easy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services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which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corporations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confirms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declarations</a:t>
            </a:r>
            <a:r>
              <a:rPr lang="sv-SE" baseline="0" dirty="0" smtClean="0"/>
              <a:t> and/or </a:t>
            </a:r>
            <a:r>
              <a:rPr lang="sv-SE" baseline="0" dirty="0" err="1" smtClean="0"/>
              <a:t>add</a:t>
            </a:r>
            <a:r>
              <a:rPr lang="sv-SE" baseline="0" dirty="0" smtClean="0"/>
              <a:t> information </a:t>
            </a:r>
            <a:r>
              <a:rPr lang="sv-SE" baseline="0" dirty="0" err="1" smtClean="0"/>
              <a:t>before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declaring</a:t>
            </a:r>
            <a:endParaRPr lang="sv-SE" baseline="0" dirty="0" smtClean="0"/>
          </a:p>
          <a:p>
            <a:endParaRPr lang="sv-SE" baseline="0" dirty="0" smtClean="0"/>
          </a:p>
          <a:p>
            <a:r>
              <a:rPr lang="sv-SE" b="1" baseline="0" dirty="0" err="1" smtClean="0"/>
              <a:t>What</a:t>
            </a:r>
            <a:r>
              <a:rPr lang="sv-SE" b="1" baseline="0" dirty="0" smtClean="0"/>
              <a:t> is </a:t>
            </a:r>
            <a:r>
              <a:rPr lang="sv-SE" b="1" baseline="0" dirty="0" err="1" smtClean="0"/>
              <a:t>very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interesting</a:t>
            </a:r>
            <a:r>
              <a:rPr lang="sv-SE" b="1" baseline="0" dirty="0" smtClean="0"/>
              <a:t> is the </a:t>
            </a:r>
            <a:r>
              <a:rPr lang="sv-SE" b="1" baseline="0" dirty="0" err="1" smtClean="0"/>
              <a:t>fact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, </a:t>
            </a:r>
            <a:r>
              <a:rPr lang="sv-SE" b="1" baseline="0" dirty="0" err="1" smtClean="0"/>
              <a:t>even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with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fairly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good</a:t>
            </a:r>
            <a:r>
              <a:rPr lang="sv-SE" b="1" baseline="0" dirty="0" smtClean="0"/>
              <a:t> and </a:t>
            </a:r>
            <a:r>
              <a:rPr lang="sv-SE" b="1" baseline="0" dirty="0" err="1" smtClean="0"/>
              <a:t>developed</a:t>
            </a:r>
            <a:r>
              <a:rPr lang="sv-SE" b="1" baseline="0" dirty="0" smtClean="0"/>
              <a:t> processes, </a:t>
            </a:r>
            <a:r>
              <a:rPr lang="sv-SE" b="1" baseline="0" dirty="0" err="1" smtClean="0"/>
              <a:t>only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about</a:t>
            </a:r>
            <a:r>
              <a:rPr lang="sv-SE" b="1" baseline="0" dirty="0" smtClean="0"/>
              <a:t> 1-2 </a:t>
            </a:r>
            <a:r>
              <a:rPr lang="sv-SE" b="1" baseline="0" dirty="0" err="1" smtClean="0"/>
              <a:t>percent</a:t>
            </a:r>
            <a:r>
              <a:rPr lang="sv-SE" b="1" baseline="0" dirty="0" smtClean="0"/>
              <a:t> is </a:t>
            </a:r>
            <a:r>
              <a:rPr lang="sv-SE" b="1" baseline="0" dirty="0" err="1" smtClean="0"/>
              <a:t>collected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thru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audits</a:t>
            </a:r>
            <a:endParaRPr lang="sv-SE" b="1" baseline="0" dirty="0" smtClean="0"/>
          </a:p>
          <a:p>
            <a:endParaRPr lang="sv-SE" baseline="0" dirty="0" smtClean="0"/>
          </a:p>
          <a:p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leaves</a:t>
            </a:r>
            <a:r>
              <a:rPr lang="sv-SE" b="1" baseline="0" dirty="0" smtClean="0"/>
              <a:t> less </a:t>
            </a:r>
            <a:r>
              <a:rPr lang="sv-SE" b="1" baseline="0" dirty="0" err="1" smtClean="0"/>
              <a:t>than</a:t>
            </a:r>
            <a:r>
              <a:rPr lang="sv-SE" b="1" baseline="0" dirty="0" smtClean="0"/>
              <a:t> 10 </a:t>
            </a:r>
            <a:r>
              <a:rPr lang="sv-SE" b="1" baseline="0" dirty="0" err="1" smtClean="0"/>
              <a:t>percent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calculated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but</a:t>
            </a:r>
            <a:r>
              <a:rPr lang="sv-SE" b="1" baseline="0" dirty="0" smtClean="0"/>
              <a:t> not </a:t>
            </a:r>
            <a:r>
              <a:rPr lang="sv-SE" b="1" baseline="0" dirty="0" err="1" smtClean="0"/>
              <a:t>collected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taxes</a:t>
            </a:r>
            <a:r>
              <a:rPr lang="sv-SE" b="1" baseline="0" dirty="0" smtClean="0"/>
              <a:t>, the tax gap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strongly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believe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due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working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own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attitudes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towards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corporations</a:t>
            </a:r>
            <a:r>
              <a:rPr lang="sv-SE" baseline="0" dirty="0" smtClean="0"/>
              <a:t> the </a:t>
            </a:r>
            <a:r>
              <a:rPr lang="sv-SE" b="1" baseline="0" dirty="0" smtClean="0"/>
              <a:t>Swedish Tax Agency is </a:t>
            </a:r>
            <a:r>
              <a:rPr lang="sv-SE" b="1" baseline="0" dirty="0" err="1" smtClean="0"/>
              <a:t>viewed</a:t>
            </a:r>
            <a:r>
              <a:rPr lang="sv-SE" b="1" baseline="0" dirty="0" smtClean="0"/>
              <a:t> as an </a:t>
            </a:r>
            <a:r>
              <a:rPr lang="sv-SE" b="1" baseline="0" dirty="0" err="1" smtClean="0"/>
              <a:t>authority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is FOR the </a:t>
            </a:r>
            <a:r>
              <a:rPr lang="sv-SE" b="1" baseline="0" dirty="0" err="1" smtClean="0"/>
              <a:t>citizens</a:t>
            </a:r>
            <a:r>
              <a:rPr lang="sv-SE" b="1" baseline="0" dirty="0" smtClean="0"/>
              <a:t> and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there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help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citizens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fulfilling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their</a:t>
            </a:r>
            <a:r>
              <a:rPr lang="sv-SE" b="1" baseline="0" dirty="0" smtClean="0"/>
              <a:t> obligations in the right </a:t>
            </a:r>
            <a:r>
              <a:rPr lang="sv-SE" b="1" baseline="0" dirty="0" err="1" smtClean="0"/>
              <a:t>way</a:t>
            </a:r>
            <a:r>
              <a:rPr lang="sv-SE" b="1" baseline="0" dirty="0" smtClean="0"/>
              <a:t>.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affect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complience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asking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citizens</a:t>
            </a:r>
            <a:r>
              <a:rPr lang="sv-SE" b="1" baseline="0" dirty="0" smtClean="0"/>
              <a:t> in </a:t>
            </a:r>
            <a:r>
              <a:rPr lang="sv-SE" b="1" baseline="0" dirty="0" err="1" smtClean="0"/>
              <a:t>surveys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learn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look at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and </a:t>
            </a:r>
            <a:r>
              <a:rPr lang="sv-SE" b="1" baseline="0" dirty="0" err="1" smtClean="0"/>
              <a:t>really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feel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defend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those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who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want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do the right </a:t>
            </a:r>
            <a:r>
              <a:rPr lang="sv-SE" b="1" baseline="0" dirty="0" err="1" smtClean="0"/>
              <a:t>thing</a:t>
            </a:r>
            <a:r>
              <a:rPr lang="sv-SE" b="1" baseline="0" dirty="0" smtClean="0"/>
              <a:t> (the </a:t>
            </a:r>
            <a:r>
              <a:rPr lang="sv-SE" b="1" baseline="0" dirty="0" err="1" smtClean="0"/>
              <a:t>many</a:t>
            </a:r>
            <a:r>
              <a:rPr lang="sv-SE" b="1" baseline="0" dirty="0" smtClean="0"/>
              <a:t>) and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address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those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who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don’t</a:t>
            </a:r>
            <a:r>
              <a:rPr lang="sv-SE" b="1" baseline="0" dirty="0" smtClean="0"/>
              <a:t> (the </a:t>
            </a:r>
            <a:r>
              <a:rPr lang="sv-SE" b="1" baseline="0" dirty="0" err="1" smtClean="0"/>
              <a:t>few</a:t>
            </a:r>
            <a:r>
              <a:rPr lang="sv-SE" b="1" baseline="0" dirty="0" smtClean="0"/>
              <a:t>)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course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equal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keys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complience</a:t>
            </a:r>
            <a:r>
              <a:rPr lang="sv-SE" baseline="0" dirty="0" smtClean="0"/>
              <a:t>.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97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44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So </a:t>
            </a:r>
            <a:r>
              <a:rPr lang="sv-SE" dirty="0" err="1" smtClean="0"/>
              <a:t>actually</a:t>
            </a:r>
            <a:r>
              <a:rPr lang="sv-SE" dirty="0" smtClean="0"/>
              <a:t> -</a:t>
            </a:r>
            <a:r>
              <a:rPr lang="sv-SE" baseline="0" dirty="0" smtClean="0"/>
              <a:t> at </a:t>
            </a:r>
            <a:r>
              <a:rPr lang="sv-SE" baseline="0" dirty="0" err="1" smtClean="0"/>
              <a:t>least</a:t>
            </a:r>
            <a:r>
              <a:rPr lang="sv-SE" baseline="0" dirty="0" smtClean="0"/>
              <a:t> in Sweden and in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context</a:t>
            </a:r>
            <a:r>
              <a:rPr lang="sv-SE" baseline="0" dirty="0" smtClean="0"/>
              <a:t> </a:t>
            </a:r>
            <a:r>
              <a:rPr lang="sv-SE" b="1" baseline="0" dirty="0" smtClean="0"/>
              <a:t>– </a:t>
            </a:r>
            <a:r>
              <a:rPr lang="sv-SE" b="1" baseline="0" dirty="0" err="1" smtClean="0"/>
              <a:t>key</a:t>
            </a:r>
            <a:r>
              <a:rPr lang="sv-SE" b="1" baseline="0" dirty="0" smtClean="0"/>
              <a:t> drivers for </a:t>
            </a:r>
            <a:r>
              <a:rPr lang="sv-SE" b="1" baseline="0" dirty="0" err="1" smtClean="0"/>
              <a:t>creating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citizen</a:t>
            </a:r>
            <a:r>
              <a:rPr lang="sv-SE" b="1" baseline="0" dirty="0" smtClean="0"/>
              <a:t> participation </a:t>
            </a:r>
            <a:r>
              <a:rPr lang="sv-SE" b="1" baseline="0" dirty="0" err="1" smtClean="0"/>
              <a:t>can</a:t>
            </a:r>
            <a:r>
              <a:rPr lang="sv-SE" b="1" baseline="0" dirty="0" smtClean="0"/>
              <a:t> be </a:t>
            </a:r>
            <a:r>
              <a:rPr lang="sv-SE" b="1" baseline="0" dirty="0" err="1" smtClean="0"/>
              <a:t>divided</a:t>
            </a:r>
            <a:r>
              <a:rPr lang="sv-SE" b="1" baseline="0" dirty="0" smtClean="0"/>
              <a:t> in </a:t>
            </a:r>
            <a:r>
              <a:rPr lang="sv-SE" b="1" baseline="0" dirty="0" err="1" smtClean="0"/>
              <a:t>two</a:t>
            </a:r>
            <a:r>
              <a:rPr lang="sv-SE" b="1" baseline="0" dirty="0" smtClean="0"/>
              <a:t> areas</a:t>
            </a:r>
            <a:r>
              <a:rPr lang="sv-SE" baseline="0" dirty="0" smtClean="0"/>
              <a:t>:</a:t>
            </a:r>
          </a:p>
          <a:p>
            <a:endParaRPr lang="sv-SE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sv-SE" b="1" baseline="0" dirty="0" err="1" smtClean="0"/>
              <a:t>Confidence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authority</a:t>
            </a:r>
            <a:endParaRPr lang="sv-SE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sv-SE" baseline="0" dirty="0" smtClean="0"/>
              <a:t>And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course</a:t>
            </a:r>
            <a:r>
              <a:rPr lang="sv-SE" baseline="0" dirty="0" smtClean="0"/>
              <a:t>, </a:t>
            </a:r>
            <a:r>
              <a:rPr lang="sv-SE" b="1" baseline="0" dirty="0" smtClean="0"/>
              <a:t>social norms</a:t>
            </a:r>
            <a:endParaRPr lang="sv-SE" b="1" dirty="0" smtClean="0"/>
          </a:p>
          <a:p>
            <a:endParaRPr lang="sv-SE" dirty="0" smtClean="0"/>
          </a:p>
          <a:p>
            <a:r>
              <a:rPr lang="sv-SE" b="1" dirty="0" err="1" smtClean="0"/>
              <a:t>Confidence</a:t>
            </a:r>
            <a:r>
              <a:rPr lang="sv-SE" b="1" dirty="0" smtClean="0"/>
              <a:t> is </a:t>
            </a:r>
            <a:r>
              <a:rPr lang="sv-SE" b="1" dirty="0" err="1" smtClean="0"/>
              <a:t>built</a:t>
            </a:r>
            <a:r>
              <a:rPr lang="sv-SE" b="1" dirty="0" smtClean="0"/>
              <a:t> and </a:t>
            </a:r>
            <a:r>
              <a:rPr lang="sv-SE" b="1" dirty="0" err="1" smtClean="0"/>
              <a:t>kept</a:t>
            </a:r>
            <a:r>
              <a:rPr lang="sv-SE" b="1" dirty="0" smtClean="0"/>
              <a:t> by never stop </a:t>
            </a:r>
            <a:r>
              <a:rPr lang="sv-SE" b="1" dirty="0" err="1" smtClean="0"/>
              <a:t>trying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enhance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our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strenghts</a:t>
            </a:r>
            <a:r>
              <a:rPr lang="sv-SE" b="1" baseline="0" dirty="0" smtClean="0"/>
              <a:t> and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always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address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our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flaws</a:t>
            </a:r>
            <a:r>
              <a:rPr lang="sv-SE" baseline="0" dirty="0" smtClean="0"/>
              <a:t>:</a:t>
            </a:r>
          </a:p>
          <a:p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be sure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make </a:t>
            </a:r>
            <a:r>
              <a:rPr lang="sv-SE" b="1" baseline="0" dirty="0" smtClean="0"/>
              <a:t>just and fair </a:t>
            </a:r>
            <a:r>
              <a:rPr lang="sv-SE" b="1" baseline="0" dirty="0" err="1" smtClean="0"/>
              <a:t>decisions</a:t>
            </a:r>
            <a:r>
              <a:rPr lang="sv-SE" b="1" baseline="0" dirty="0" smtClean="0"/>
              <a:t> </a:t>
            </a:r>
            <a:r>
              <a:rPr lang="sv-SE" baseline="0" dirty="0" smtClean="0"/>
              <a:t>– it </a:t>
            </a:r>
            <a:r>
              <a:rPr lang="sv-SE" baseline="0" dirty="0" err="1" smtClean="0"/>
              <a:t>doesn’t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make different </a:t>
            </a:r>
            <a:r>
              <a:rPr lang="sv-SE" baseline="0" dirty="0" err="1" smtClean="0"/>
              <a:t>decisions</a:t>
            </a:r>
            <a:r>
              <a:rPr lang="sv-SE" baseline="0" dirty="0" smtClean="0"/>
              <a:t> different </a:t>
            </a:r>
            <a:r>
              <a:rPr lang="sv-SE" baseline="0" dirty="0" err="1" smtClean="0"/>
              <a:t>times</a:t>
            </a:r>
            <a:r>
              <a:rPr lang="sv-SE" baseline="0" dirty="0" smtClean="0"/>
              <a:t> on the same </a:t>
            </a:r>
            <a:r>
              <a:rPr lang="sv-SE" baseline="0" dirty="0" err="1" smtClean="0"/>
              <a:t>matter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make sure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regardless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who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official</a:t>
            </a:r>
            <a:r>
              <a:rPr lang="sv-SE" baseline="0" dirty="0" smtClean="0"/>
              <a:t> is, the decision is the same. And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doubt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interpret </a:t>
            </a:r>
            <a:r>
              <a:rPr lang="sv-SE" baseline="0" dirty="0" err="1" smtClean="0"/>
              <a:t>regulations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always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decide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favour</a:t>
            </a:r>
            <a:r>
              <a:rPr lang="sv-S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/>
              <a:t>We</a:t>
            </a:r>
            <a:r>
              <a:rPr lang="sv-SE" baseline="0" dirty="0" smtClean="0"/>
              <a:t> understand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more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importance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being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emphatic</a:t>
            </a:r>
            <a:r>
              <a:rPr lang="sv-SE" b="1" baseline="0" dirty="0" smtClean="0"/>
              <a:t> in </a:t>
            </a:r>
            <a:r>
              <a:rPr lang="sv-SE" b="1" baseline="0" dirty="0" err="1" smtClean="0"/>
              <a:t>communicating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with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citizens</a:t>
            </a:r>
            <a:r>
              <a:rPr lang="sv-SE" b="1" baseline="0" dirty="0" smtClean="0"/>
              <a:t> and </a:t>
            </a:r>
            <a:r>
              <a:rPr lang="sv-SE" b="1" baseline="0" dirty="0" err="1" smtClean="0"/>
              <a:t>corporations</a:t>
            </a:r>
            <a:r>
              <a:rPr lang="sv-SE" baseline="0" dirty="0" smtClean="0"/>
              <a:t>. A </a:t>
            </a:r>
            <a:r>
              <a:rPr lang="sv-SE" baseline="0" dirty="0" err="1" smtClean="0"/>
              <a:t>citizen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feels</a:t>
            </a:r>
            <a:r>
              <a:rPr lang="sv-SE" b="1" baseline="0" dirty="0" smtClean="0"/>
              <a:t> like ”a </a:t>
            </a:r>
            <a:r>
              <a:rPr lang="sv-SE" b="1" baseline="0" dirty="0" err="1" smtClean="0"/>
              <a:t>case</a:t>
            </a:r>
            <a:r>
              <a:rPr lang="sv-SE" b="1" baseline="0" dirty="0" smtClean="0"/>
              <a:t>” </a:t>
            </a:r>
            <a:r>
              <a:rPr lang="sv-SE" b="1" baseline="0" dirty="0" err="1" smtClean="0"/>
              <a:t>instead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a ”real person </a:t>
            </a:r>
            <a:r>
              <a:rPr lang="sv-SE" b="1" baseline="0" dirty="0" err="1" smtClean="0"/>
              <a:t>behind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case</a:t>
            </a:r>
            <a:r>
              <a:rPr lang="sv-SE" baseline="0" dirty="0" smtClean="0"/>
              <a:t>” </a:t>
            </a:r>
            <a:r>
              <a:rPr lang="sv-SE" baseline="0" dirty="0" err="1" smtClean="0"/>
              <a:t>soon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becomes</a:t>
            </a:r>
            <a:r>
              <a:rPr lang="sv-SE" baseline="0" dirty="0" smtClean="0"/>
              <a:t> less </a:t>
            </a:r>
            <a:r>
              <a:rPr lang="sv-SE" baseline="0" dirty="0" err="1" smtClean="0"/>
              <a:t>willing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contribute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doing</a:t>
            </a:r>
            <a:r>
              <a:rPr lang="sv-SE" baseline="0" dirty="0" smtClean="0"/>
              <a:t> the right </a:t>
            </a:r>
            <a:r>
              <a:rPr lang="sv-SE" baseline="0" dirty="0" err="1" smtClean="0"/>
              <a:t>thing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done</a:t>
            </a:r>
            <a:r>
              <a:rPr lang="sv-SE" baseline="0" dirty="0" smtClean="0"/>
              <a:t> research and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found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as a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significant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difference</a:t>
            </a:r>
            <a:r>
              <a:rPr lang="sv-SE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make it </a:t>
            </a:r>
            <a:r>
              <a:rPr lang="sv-SE" b="1" baseline="0" dirty="0" err="1" smtClean="0"/>
              <a:t>easy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participate</a:t>
            </a:r>
            <a:r>
              <a:rPr lang="sv-SE" baseline="0" dirty="0" smtClean="0"/>
              <a:t>, in the sense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strive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simplify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regulations</a:t>
            </a:r>
            <a:r>
              <a:rPr lang="sv-SE" b="1" baseline="0" dirty="0" smtClean="0"/>
              <a:t> so </a:t>
            </a:r>
            <a:r>
              <a:rPr lang="sv-SE" b="1" baseline="0" dirty="0" err="1" smtClean="0"/>
              <a:t>they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easy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understand </a:t>
            </a:r>
            <a:r>
              <a:rPr lang="sv-SE" baseline="0" dirty="0" smtClean="0"/>
              <a:t>and make </a:t>
            </a:r>
            <a:r>
              <a:rPr lang="sv-SE" b="1" baseline="0" dirty="0" err="1" smtClean="0"/>
              <a:t>our</a:t>
            </a:r>
            <a:r>
              <a:rPr lang="sv-SE" b="1" baseline="0" dirty="0" smtClean="0"/>
              <a:t> services at the benefit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user</a:t>
            </a:r>
            <a:r>
              <a:rPr lang="sv-SE" b="1" baseline="0" dirty="0" smtClean="0"/>
              <a:t> </a:t>
            </a:r>
            <a:r>
              <a:rPr lang="sv-SE" baseline="0" dirty="0" smtClean="0"/>
              <a:t>–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means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really</a:t>
            </a:r>
            <a:r>
              <a:rPr lang="sv-SE" baseline="0" dirty="0" smtClean="0"/>
              <a:t> listen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corporations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services </a:t>
            </a:r>
            <a:r>
              <a:rPr lang="sv-SE" baseline="0" dirty="0" err="1" smtClean="0"/>
              <a:t>should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built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serve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the best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make sure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="1" baseline="0" dirty="0" smtClean="0"/>
              <a:t>services </a:t>
            </a:r>
            <a:r>
              <a:rPr lang="sv-SE" b="1" baseline="0" dirty="0" err="1" smtClean="0"/>
              <a:t>are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viewed</a:t>
            </a:r>
            <a:r>
              <a:rPr lang="sv-SE" b="1" baseline="0" dirty="0" smtClean="0"/>
              <a:t> as </a:t>
            </a:r>
            <a:r>
              <a:rPr lang="sv-SE" b="1" baseline="0" dirty="0" err="1" smtClean="0"/>
              <a:t>secure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enough</a:t>
            </a:r>
            <a:r>
              <a:rPr lang="sv-SE" baseline="0" dirty="0" smtClean="0"/>
              <a:t> (</a:t>
            </a:r>
            <a:r>
              <a:rPr lang="sv-SE" baseline="0" dirty="0" err="1" smtClean="0"/>
              <a:t>today’s</a:t>
            </a:r>
            <a:r>
              <a:rPr lang="sv-SE" baseline="0" dirty="0" smtClean="0"/>
              <a:t> IT is not </a:t>
            </a:r>
            <a:r>
              <a:rPr lang="sv-SE" baseline="0" dirty="0" err="1" smtClean="0"/>
              <a:t>always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regarded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safe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respect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integrity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) and </a:t>
            </a:r>
            <a:r>
              <a:rPr lang="sv-SE" b="1" baseline="0" dirty="0" err="1" smtClean="0"/>
              <a:t>comfortable</a:t>
            </a:r>
            <a:r>
              <a:rPr lang="sv-SE" baseline="0" dirty="0" smtClean="0"/>
              <a:t> in the sense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citizen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isn’t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left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answered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services. </a:t>
            </a:r>
            <a:r>
              <a:rPr lang="sv-SE" b="1" baseline="0" dirty="0" err="1" smtClean="0"/>
              <a:t>Even</a:t>
            </a:r>
            <a:r>
              <a:rPr lang="sv-SE" b="1" baseline="0" dirty="0" smtClean="0"/>
              <a:t> in </a:t>
            </a:r>
            <a:r>
              <a:rPr lang="sv-SE" b="1" baseline="0" dirty="0" err="1" smtClean="0"/>
              <a:t>developing</a:t>
            </a:r>
            <a:r>
              <a:rPr lang="sv-SE" b="1" baseline="0" dirty="0" smtClean="0"/>
              <a:t> digital services it is </a:t>
            </a:r>
            <a:r>
              <a:rPr lang="sv-SE" b="1" baseline="0" dirty="0" err="1" smtClean="0"/>
              <a:t>important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make </a:t>
            </a:r>
            <a:r>
              <a:rPr lang="sv-SE" b="1" baseline="0" dirty="0" err="1" smtClean="0"/>
              <a:t>them</a:t>
            </a:r>
            <a:r>
              <a:rPr lang="sv-SE" b="1" baseline="0" dirty="0" smtClean="0"/>
              <a:t> ”</a:t>
            </a:r>
            <a:r>
              <a:rPr lang="sv-SE" b="1" baseline="0" dirty="0" err="1" smtClean="0"/>
              <a:t>emphatic</a:t>
            </a:r>
            <a:r>
              <a:rPr lang="sv-SE" b="1" baseline="0" dirty="0" smtClean="0"/>
              <a:t>”.</a:t>
            </a:r>
          </a:p>
          <a:p>
            <a:endParaRPr lang="sv-SE" dirty="0" smtClean="0"/>
          </a:p>
          <a:p>
            <a:r>
              <a:rPr lang="sv-SE" b="1" dirty="0" smtClean="0"/>
              <a:t>It </a:t>
            </a:r>
            <a:r>
              <a:rPr lang="sv-SE" b="1" dirty="0" err="1" smtClean="0"/>
              <a:t>also</a:t>
            </a:r>
            <a:r>
              <a:rPr lang="sv-SE" b="1" dirty="0" smtClean="0"/>
              <a:t> </a:t>
            </a:r>
            <a:r>
              <a:rPr lang="sv-SE" b="1" dirty="0" err="1" smtClean="0"/>
              <a:t>really</a:t>
            </a:r>
            <a:r>
              <a:rPr lang="sv-SE" b="1" dirty="0" smtClean="0"/>
              <a:t> </a:t>
            </a:r>
            <a:r>
              <a:rPr lang="sv-SE" b="1" dirty="0" err="1" smtClean="0"/>
              <a:t>helps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have</a:t>
            </a:r>
            <a:r>
              <a:rPr lang="sv-SE" b="1" dirty="0" smtClean="0"/>
              <a:t> the social norms </a:t>
            </a:r>
            <a:r>
              <a:rPr lang="sv-SE" b="1" dirty="0" err="1" smtClean="0"/>
              <a:t>that</a:t>
            </a:r>
            <a:r>
              <a:rPr lang="sv-SE" b="1" dirty="0" smtClean="0"/>
              <a:t> </a:t>
            </a:r>
            <a:r>
              <a:rPr lang="sv-SE" b="1" dirty="0" err="1" smtClean="0"/>
              <a:t>we</a:t>
            </a:r>
            <a:r>
              <a:rPr lang="sv-SE" b="1" dirty="0" smtClean="0"/>
              <a:t> </a:t>
            </a:r>
            <a:r>
              <a:rPr lang="sv-SE" b="1" dirty="0" err="1" smtClean="0"/>
              <a:t>have</a:t>
            </a:r>
            <a:r>
              <a:rPr lang="sv-SE" b="1" dirty="0" smtClean="0"/>
              <a:t> in Sweden!</a:t>
            </a:r>
          </a:p>
          <a:p>
            <a:endParaRPr lang="sv-SE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In</a:t>
            </a:r>
            <a:r>
              <a:rPr lang="sv-SE" baseline="0" dirty="0" smtClean="0"/>
              <a:t> Sweden, it </a:t>
            </a:r>
            <a:r>
              <a:rPr lang="sv-SE" b="1" baseline="0" dirty="0" smtClean="0"/>
              <a:t>is the social norm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contribute</a:t>
            </a:r>
            <a:r>
              <a:rPr lang="sv-SE" b="1" baseline="0" dirty="0" smtClean="0"/>
              <a:t> for the best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society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means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people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="1" baseline="0" dirty="0" smtClean="0"/>
              <a:t>a </a:t>
            </a:r>
            <a:r>
              <a:rPr lang="sv-SE" b="1" baseline="0" dirty="0" err="1" smtClean="0"/>
              <a:t>fairly</a:t>
            </a:r>
            <a:r>
              <a:rPr lang="sv-SE" b="1" baseline="0" dirty="0" smtClean="0"/>
              <a:t> solid trust in </a:t>
            </a:r>
            <a:r>
              <a:rPr lang="sv-SE" b="1" baseline="0" dirty="0" err="1" smtClean="0"/>
              <a:t>authorities</a:t>
            </a:r>
            <a:r>
              <a:rPr lang="sv-SE" b="1" baseline="0" dirty="0" smtClean="0"/>
              <a:t> in general </a:t>
            </a:r>
            <a:r>
              <a:rPr lang="sv-SE" baseline="0" dirty="0" smtClean="0"/>
              <a:t>and </a:t>
            </a:r>
            <a:r>
              <a:rPr lang="sv-SE" b="1" baseline="0" dirty="0" err="1" smtClean="0"/>
              <a:t>believe</a:t>
            </a:r>
            <a:r>
              <a:rPr lang="sv-SE" b="1" baseline="0" dirty="0" smtClean="0"/>
              <a:t> in ”</a:t>
            </a:r>
            <a:r>
              <a:rPr lang="sv-SE" b="1" baseline="0" dirty="0" err="1" smtClean="0"/>
              <a:t>being</a:t>
            </a:r>
            <a:r>
              <a:rPr lang="sv-SE" b="1" baseline="0" dirty="0" smtClean="0"/>
              <a:t> a </a:t>
            </a:r>
            <a:r>
              <a:rPr lang="sv-SE" b="1" baseline="0" dirty="0" err="1" smtClean="0"/>
              <a:t>good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citizen</a:t>
            </a:r>
            <a:r>
              <a:rPr lang="sv-SE" b="1" baseline="0" dirty="0" smtClean="0"/>
              <a:t>” for the benefit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everybody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course</a:t>
            </a:r>
            <a:r>
              <a:rPr lang="sv-SE" baseline="0" dirty="0" smtClean="0"/>
              <a:t> not all </a:t>
            </a:r>
            <a:r>
              <a:rPr lang="sv-SE" baseline="0" dirty="0" err="1" smtClean="0"/>
              <a:t>authorities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seen</a:t>
            </a:r>
            <a:r>
              <a:rPr lang="sv-SE" baseline="0" dirty="0" smtClean="0"/>
              <a:t> as </a:t>
            </a:r>
            <a:r>
              <a:rPr lang="sv-SE" baseline="0" dirty="0" err="1" smtClean="0"/>
              <a:t>well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functioning</a:t>
            </a:r>
            <a:r>
              <a:rPr lang="sv-SE" baseline="0" dirty="0" smtClean="0"/>
              <a:t> organisations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as a norm,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seen</a:t>
            </a:r>
            <a:r>
              <a:rPr lang="sv-SE" baseline="0" dirty="0" smtClean="0"/>
              <a:t>. </a:t>
            </a:r>
            <a:r>
              <a:rPr lang="sv-SE" b="1" baseline="0" dirty="0" err="1" smtClean="0"/>
              <a:t>Undeclared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labour</a:t>
            </a:r>
            <a:r>
              <a:rPr lang="sv-SE" b="1" baseline="0" dirty="0" smtClean="0"/>
              <a:t> is not </a:t>
            </a:r>
            <a:r>
              <a:rPr lang="sv-SE" b="1" baseline="0" dirty="0" err="1" smtClean="0"/>
              <a:t>very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well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seen</a:t>
            </a:r>
            <a:r>
              <a:rPr lang="sv-SE" b="1" baseline="0" dirty="0" smtClean="0"/>
              <a:t> by the </a:t>
            </a:r>
            <a:r>
              <a:rPr lang="sv-SE" b="1" baseline="0" dirty="0" err="1" smtClean="0"/>
              <a:t>Swedes</a:t>
            </a:r>
            <a:r>
              <a:rPr lang="sv-SE" baseline="0" dirty="0" smtClean="0"/>
              <a:t>, and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course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obliges</a:t>
            </a:r>
            <a:r>
              <a:rPr lang="sv-SE" baseline="0" dirty="0" smtClean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59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44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Okay </a:t>
            </a:r>
            <a:r>
              <a:rPr lang="sv-SE" dirty="0" err="1" smtClean="0"/>
              <a:t>then</a:t>
            </a:r>
            <a:r>
              <a:rPr lang="sv-SE" dirty="0" smtClean="0"/>
              <a:t>!</a:t>
            </a:r>
          </a:p>
          <a:p>
            <a:endParaRPr lang="sv-SE" dirty="0" smtClean="0"/>
          </a:p>
          <a:p>
            <a:r>
              <a:rPr lang="sv-SE" dirty="0" err="1" smtClean="0"/>
              <a:t>Yes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some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educational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experiences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towards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young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people</a:t>
            </a:r>
            <a:r>
              <a:rPr lang="sv-SE" b="1" baseline="0" dirty="0" smtClean="0"/>
              <a:t> </a:t>
            </a:r>
            <a:r>
              <a:rPr lang="sv-SE" baseline="0" dirty="0" smtClean="0"/>
              <a:t>in Sweden. Or </a:t>
            </a:r>
            <a:r>
              <a:rPr lang="sv-SE" baseline="0" dirty="0" err="1" smtClean="0"/>
              <a:t>efforts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mainly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two</a:t>
            </a:r>
            <a:r>
              <a:rPr lang="sv-SE" b="1" baseline="0" dirty="0" smtClean="0"/>
              <a:t> different programs</a:t>
            </a:r>
            <a:r>
              <a:rPr lang="sv-SE" baseline="0" dirty="0" smtClean="0"/>
              <a:t>:</a:t>
            </a:r>
          </a:p>
          <a:p>
            <a:endParaRPr lang="sv-SE" baseline="0" dirty="0" smtClean="0"/>
          </a:p>
          <a:p>
            <a:r>
              <a:rPr lang="sv-SE" baseline="0" dirty="0" smtClean="0"/>
              <a:t>From the mid 90’s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a program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sent </a:t>
            </a:r>
            <a:r>
              <a:rPr lang="sv-SE" baseline="0" dirty="0" err="1" smtClean="0"/>
              <a:t>out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self-educational</a:t>
            </a:r>
            <a:r>
              <a:rPr lang="sv-SE" b="1" baseline="0" dirty="0" smtClean="0"/>
              <a:t> kits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all </a:t>
            </a:r>
            <a:r>
              <a:rPr lang="sv-SE" b="1" baseline="0" dirty="0" err="1" smtClean="0"/>
              <a:t>schools</a:t>
            </a:r>
            <a:r>
              <a:rPr lang="sv-SE" b="1" baseline="0" dirty="0" smtClean="0"/>
              <a:t> in Sweden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Teachers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children</a:t>
            </a:r>
            <a:r>
              <a:rPr lang="sv-SE" baseline="0" dirty="0" smtClean="0"/>
              <a:t> at the age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13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15, got a kit from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with</a:t>
            </a:r>
            <a:r>
              <a:rPr lang="sv-SE" b="1" baseline="0" dirty="0" smtClean="0"/>
              <a:t> a game setup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idea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make it </a:t>
            </a:r>
            <a:r>
              <a:rPr lang="sv-SE" baseline="0" dirty="0" err="1" smtClean="0"/>
              <a:t>easy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children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learn</a:t>
            </a:r>
            <a:r>
              <a:rPr lang="sv-SE" b="1" baseline="0" dirty="0" smtClean="0"/>
              <a:t> by </a:t>
            </a:r>
            <a:r>
              <a:rPr lang="sv-SE" b="1" baseline="0" dirty="0" err="1" smtClean="0"/>
              <a:t>playing</a:t>
            </a:r>
            <a:r>
              <a:rPr lang="sv-SE" baseline="0" dirty="0" smtClean="0"/>
              <a:t>. The setup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”</a:t>
            </a:r>
            <a:r>
              <a:rPr lang="sv-SE" b="1" baseline="0" dirty="0" err="1" smtClean="0"/>
              <a:t>what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would</a:t>
            </a:r>
            <a:r>
              <a:rPr lang="sv-SE" b="1" baseline="0" dirty="0" smtClean="0"/>
              <a:t> be the </a:t>
            </a:r>
            <a:r>
              <a:rPr lang="sv-SE" b="1" baseline="0" dirty="0" err="1" smtClean="0"/>
              <a:t>effects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money</a:t>
            </a:r>
            <a:r>
              <a:rPr lang="sv-SE" b="1" baseline="0" dirty="0" smtClean="0"/>
              <a:t> not </a:t>
            </a:r>
            <a:r>
              <a:rPr lang="sv-SE" b="1" baseline="0" dirty="0" err="1" smtClean="0"/>
              <a:t>reaching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society</a:t>
            </a:r>
            <a:r>
              <a:rPr lang="sv-SE" baseline="0" dirty="0" smtClean="0"/>
              <a:t>” –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pensions, social </a:t>
            </a:r>
            <a:r>
              <a:rPr lang="sv-SE" baseline="0" dirty="0" err="1" smtClean="0"/>
              <a:t>wellfare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healthcare</a:t>
            </a:r>
            <a:r>
              <a:rPr lang="sv-SE" baseline="0" dirty="0" smtClean="0"/>
              <a:t>? </a:t>
            </a:r>
            <a:r>
              <a:rPr lang="sv-SE" baseline="0" dirty="0" err="1" smtClean="0"/>
              <a:t>Thru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discussions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between</a:t>
            </a:r>
            <a:r>
              <a:rPr lang="sv-SE" baseline="0" dirty="0" smtClean="0"/>
              <a:t> students,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could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affect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mindset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toward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taxes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made</a:t>
            </a:r>
            <a:r>
              <a:rPr lang="sv-SE" baseline="0" dirty="0" smtClean="0"/>
              <a:t> sure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kit </a:t>
            </a:r>
            <a:r>
              <a:rPr lang="sv-SE" baseline="0" dirty="0" err="1" smtClean="0"/>
              <a:t>did</a:t>
            </a:r>
            <a:r>
              <a:rPr lang="sv-SE" baseline="0" dirty="0" smtClean="0"/>
              <a:t> </a:t>
            </a:r>
            <a:r>
              <a:rPr lang="sv-SE" b="1" baseline="0" dirty="0" smtClean="0"/>
              <a:t>not ”</a:t>
            </a:r>
            <a:r>
              <a:rPr lang="sv-SE" b="1" baseline="0" dirty="0" err="1" smtClean="0"/>
              <a:t>tell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them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was</a:t>
            </a:r>
            <a:r>
              <a:rPr lang="sv-SE" b="1" baseline="0" dirty="0" smtClean="0"/>
              <a:t> right” </a:t>
            </a:r>
            <a:r>
              <a:rPr lang="sv-SE" b="1" baseline="0" dirty="0" err="1" smtClean="0"/>
              <a:t>but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have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them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arguing</a:t>
            </a:r>
            <a:r>
              <a:rPr lang="sv-SE" b="1" baseline="0" dirty="0" smtClean="0"/>
              <a:t> for </a:t>
            </a:r>
            <a:r>
              <a:rPr lang="sv-SE" b="1" baseline="0" dirty="0" err="1" smtClean="0"/>
              <a:t>what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was</a:t>
            </a:r>
            <a:r>
              <a:rPr lang="sv-SE" b="1" baseline="0" dirty="0" smtClean="0"/>
              <a:t> right</a:t>
            </a:r>
            <a:r>
              <a:rPr lang="sv-SE" baseline="0" dirty="0" smtClean="0"/>
              <a:t>!</a:t>
            </a:r>
          </a:p>
          <a:p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/>
              <a:t>However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weren’t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successful</a:t>
            </a:r>
            <a:r>
              <a:rPr lang="sv-SE" baseline="0" dirty="0" smtClean="0"/>
              <a:t> in the long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weren’t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able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ethousiasm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teachers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enough</a:t>
            </a:r>
            <a:r>
              <a:rPr lang="sv-SE" b="1" baseline="0" dirty="0" smtClean="0"/>
              <a:t> </a:t>
            </a:r>
            <a:r>
              <a:rPr lang="sv-SE" baseline="0" dirty="0" smtClean="0"/>
              <a:t>– it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a period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educational</a:t>
            </a:r>
            <a:r>
              <a:rPr lang="sv-SE" baseline="0" dirty="0" smtClean="0"/>
              <a:t> systems </a:t>
            </a:r>
            <a:r>
              <a:rPr lang="sv-SE" baseline="0" dirty="0" err="1" smtClean="0"/>
              <a:t>changed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alot</a:t>
            </a:r>
            <a:r>
              <a:rPr lang="sv-SE" baseline="0" dirty="0" smtClean="0"/>
              <a:t> in Sweden and </a:t>
            </a:r>
            <a:r>
              <a:rPr lang="sv-SE" baseline="0" dirty="0" err="1" smtClean="0"/>
              <a:t>theachers</a:t>
            </a:r>
            <a:r>
              <a:rPr lang="sv-SE" baseline="0" dirty="0" smtClean="0"/>
              <a:t> in general ”</a:t>
            </a:r>
            <a:r>
              <a:rPr lang="sv-SE" baseline="0" dirty="0" err="1" smtClean="0"/>
              <a:t>turned</a:t>
            </a:r>
            <a:r>
              <a:rPr lang="sv-SE" baseline="0" dirty="0" smtClean="0"/>
              <a:t> back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allways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done</a:t>
            </a:r>
            <a:r>
              <a:rPr lang="sv-SE" baseline="0" dirty="0" smtClean="0"/>
              <a:t>” so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dropped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initiative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around</a:t>
            </a:r>
            <a:r>
              <a:rPr lang="sv-SE" baseline="0" dirty="0" smtClean="0"/>
              <a:t> 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Between</a:t>
            </a:r>
            <a:r>
              <a:rPr lang="sv-SE" baseline="0" dirty="0" smtClean="0"/>
              <a:t> 2002 and 2004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did</a:t>
            </a:r>
            <a:r>
              <a:rPr lang="sv-SE" baseline="0" dirty="0" smtClean="0"/>
              <a:t> a </a:t>
            </a:r>
            <a:r>
              <a:rPr lang="sv-SE" b="1" baseline="0" dirty="0" err="1" smtClean="0"/>
              <a:t>big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countrywide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campaign</a:t>
            </a:r>
            <a:r>
              <a:rPr lang="sv-SE" b="1" baseline="0" dirty="0" smtClean="0"/>
              <a:t> </a:t>
            </a:r>
            <a:r>
              <a:rPr lang="sv-SE" baseline="0" dirty="0" smtClean="0"/>
              <a:t>under the </a:t>
            </a:r>
            <a:r>
              <a:rPr lang="sv-SE" baseline="0" dirty="0" err="1" smtClean="0"/>
              <a:t>name</a:t>
            </a:r>
            <a:r>
              <a:rPr lang="sv-SE" baseline="0" dirty="0" smtClean="0"/>
              <a:t> ”Restaurants Black </a:t>
            </a:r>
            <a:r>
              <a:rPr lang="sv-SE" baseline="0" dirty="0" err="1" smtClean="0"/>
              <a:t>sheep</a:t>
            </a:r>
            <a:r>
              <a:rPr lang="sv-SE" baseline="0" dirty="0" smtClean="0"/>
              <a:t> and White Horse, a </a:t>
            </a:r>
            <a:r>
              <a:rPr lang="sv-SE" baseline="0" dirty="0" err="1" smtClean="0"/>
              <a:t>campaign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="1" baseline="0" dirty="0" smtClean="0"/>
              <a:t>adressed a common area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undeclared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wages</a:t>
            </a:r>
            <a:r>
              <a:rPr lang="sv-SE" baseline="0" dirty="0" smtClean="0"/>
              <a:t>. The </a:t>
            </a:r>
            <a:r>
              <a:rPr lang="sv-SE" baseline="0" dirty="0" err="1" smtClean="0"/>
              <a:t>campaign</a:t>
            </a:r>
            <a:r>
              <a:rPr lang="sv-SE" baseline="0" dirty="0" smtClean="0"/>
              <a:t> adressed </a:t>
            </a:r>
            <a:r>
              <a:rPr lang="sv-SE" b="1" baseline="0" dirty="0" err="1" smtClean="0"/>
              <a:t>young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people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who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were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about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enter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working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society</a:t>
            </a:r>
            <a:r>
              <a:rPr lang="sv-SE" b="1" baseline="0" dirty="0" smtClean="0"/>
              <a:t> and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have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them</a:t>
            </a:r>
            <a:r>
              <a:rPr lang="sv-SE" b="1" baseline="0" dirty="0" smtClean="0"/>
              <a:t> make sure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their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employeur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declared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their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wages</a:t>
            </a:r>
            <a:r>
              <a:rPr lang="sv-SE" baseline="0" dirty="0" smtClean="0"/>
              <a:t>. The setup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again</a:t>
            </a:r>
            <a:r>
              <a:rPr lang="sv-SE" b="1" baseline="0" dirty="0" smtClean="0"/>
              <a:t> riskbased</a:t>
            </a:r>
            <a:r>
              <a:rPr lang="sv-SE" baseline="0" dirty="0" smtClean="0"/>
              <a:t>, in the sense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it </a:t>
            </a:r>
            <a:r>
              <a:rPr lang="sv-SE" b="1" baseline="0" dirty="0" err="1" smtClean="0"/>
              <a:t>focused</a:t>
            </a:r>
            <a:r>
              <a:rPr lang="sv-SE" b="1" baseline="0" dirty="0" smtClean="0"/>
              <a:t> on the loss for </a:t>
            </a:r>
            <a:r>
              <a:rPr lang="sv-SE" b="1" baseline="0" dirty="0" err="1" smtClean="0"/>
              <a:t>people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worked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undeclared</a:t>
            </a:r>
            <a:r>
              <a:rPr lang="sv-SE" b="1" baseline="0" dirty="0" smtClean="0"/>
              <a:t> and </a:t>
            </a:r>
            <a:r>
              <a:rPr lang="sv-SE" b="1" baseline="0" dirty="0" err="1" smtClean="0"/>
              <a:t>it’s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consequenses</a:t>
            </a:r>
            <a:r>
              <a:rPr lang="sv-SE" b="1" baseline="0" dirty="0" smtClean="0"/>
              <a:t>, pensions for </a:t>
            </a:r>
            <a:r>
              <a:rPr lang="sv-SE" b="1" baseline="0" dirty="0" err="1" smtClean="0"/>
              <a:t>example</a:t>
            </a:r>
            <a:r>
              <a:rPr lang="sv-SE" baseline="0" dirty="0" smtClean="0"/>
              <a:t>. It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a setup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explained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the restaurant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wanted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do the right </a:t>
            </a:r>
            <a:r>
              <a:rPr lang="sv-SE" baseline="0" dirty="0" err="1" smtClean="0"/>
              <a:t>thing</a:t>
            </a:r>
            <a:r>
              <a:rPr lang="sv-SE" baseline="0" dirty="0" smtClean="0"/>
              <a:t> (White Horse)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under </a:t>
            </a:r>
            <a:r>
              <a:rPr lang="sv-SE" b="1" baseline="0" dirty="0" err="1" smtClean="0"/>
              <a:t>unfair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competition</a:t>
            </a:r>
            <a:r>
              <a:rPr lang="sv-SE" b="1" baseline="0" dirty="0" smtClean="0"/>
              <a:t> </a:t>
            </a:r>
            <a:r>
              <a:rPr lang="sv-SE" baseline="0" dirty="0" smtClean="0"/>
              <a:t>by the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wouldn’t</a:t>
            </a:r>
            <a:r>
              <a:rPr lang="sv-SE" baseline="0" dirty="0" smtClean="0"/>
              <a:t> (Black </a:t>
            </a:r>
            <a:r>
              <a:rPr lang="sv-SE" baseline="0" dirty="0" err="1" smtClean="0"/>
              <a:t>sheep</a:t>
            </a:r>
            <a:r>
              <a:rPr lang="sv-SE" baseline="0" dirty="0" smtClean="0"/>
              <a:t>).</a:t>
            </a:r>
          </a:p>
          <a:p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The </a:t>
            </a:r>
            <a:r>
              <a:rPr lang="sv-SE" baseline="0" dirty="0" err="1" smtClean="0"/>
              <a:t>campaign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successful</a:t>
            </a:r>
            <a:r>
              <a:rPr lang="sv-SE" baseline="0" dirty="0" smtClean="0"/>
              <a:t>. It </a:t>
            </a:r>
            <a:r>
              <a:rPr lang="sv-SE" b="1" baseline="0" dirty="0" err="1" smtClean="0"/>
              <a:t>changed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attitudes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among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people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measured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percentage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population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felt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”</a:t>
            </a:r>
            <a:r>
              <a:rPr lang="sv-SE" b="1" baseline="0" dirty="0" err="1" smtClean="0"/>
              <a:t>undeclared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wages</a:t>
            </a:r>
            <a:r>
              <a:rPr lang="sv-SE" b="1" baseline="0" dirty="0" smtClean="0"/>
              <a:t> is acceptable</a:t>
            </a:r>
            <a:r>
              <a:rPr lang="sv-SE" baseline="0" dirty="0" smtClean="0"/>
              <a:t>”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dropped</a:t>
            </a:r>
            <a:r>
              <a:rPr lang="sv-SE" baseline="0" dirty="0" smtClean="0"/>
              <a:t> </a:t>
            </a:r>
            <a:r>
              <a:rPr lang="sv-SE" b="1" baseline="0" dirty="0" smtClean="0"/>
              <a:t>from </a:t>
            </a:r>
            <a:r>
              <a:rPr lang="sv-SE" b="1" baseline="0" dirty="0" err="1" smtClean="0"/>
              <a:t>around</a:t>
            </a:r>
            <a:r>
              <a:rPr lang="sv-SE" b="1" baseline="0" dirty="0" smtClean="0"/>
              <a:t> 25%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around</a:t>
            </a:r>
            <a:r>
              <a:rPr lang="sv-SE" b="1" baseline="0" dirty="0" smtClean="0"/>
              <a:t> 18%. </a:t>
            </a:r>
            <a:r>
              <a:rPr lang="sv-SE" baseline="0" dirty="0" err="1" smtClean="0"/>
              <a:t>However</a:t>
            </a:r>
            <a:r>
              <a:rPr lang="sv-SE" baseline="0" dirty="0" smtClean="0"/>
              <a:t>, the </a:t>
            </a:r>
            <a:r>
              <a:rPr lang="sv-SE" baseline="0" dirty="0" err="1" smtClean="0"/>
              <a:t>campaign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debated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internally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the Tax Agency (not </a:t>
            </a:r>
            <a:r>
              <a:rPr lang="sv-SE" baseline="0" dirty="0" err="1" smtClean="0"/>
              <a:t>everyone</a:t>
            </a:r>
            <a:r>
              <a:rPr lang="sv-SE" baseline="0" dirty="0" smtClean="0"/>
              <a:t> approved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setup) and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terminated it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two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.</a:t>
            </a:r>
          </a:p>
          <a:p>
            <a:endParaRPr lang="sv-SE" dirty="0" smtClean="0"/>
          </a:p>
          <a:p>
            <a:r>
              <a:rPr lang="sv-SE" b="1" dirty="0" err="1" smtClean="0"/>
              <a:t>With</a:t>
            </a:r>
            <a:r>
              <a:rPr lang="sv-SE" b="1" dirty="0" smtClean="0"/>
              <a:t> </a:t>
            </a:r>
            <a:r>
              <a:rPr lang="sv-SE" b="1" dirty="0" err="1" smtClean="0"/>
              <a:t>great</a:t>
            </a:r>
            <a:r>
              <a:rPr lang="sv-SE" b="1" dirty="0" smtClean="0"/>
              <a:t> </a:t>
            </a:r>
            <a:r>
              <a:rPr lang="sv-SE" b="1" dirty="0" err="1" smtClean="0"/>
              <a:t>respect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this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conference’s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main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idea</a:t>
            </a:r>
            <a:r>
              <a:rPr lang="sv-SE" b="1" baseline="0" dirty="0" smtClean="0"/>
              <a:t>, I </a:t>
            </a:r>
            <a:r>
              <a:rPr lang="sv-SE" b="1" baseline="0" dirty="0" err="1" smtClean="0"/>
              <a:t>would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however</a:t>
            </a:r>
            <a:r>
              <a:rPr lang="sv-SE" b="1" baseline="0" dirty="0" smtClean="0"/>
              <a:t> like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say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what</a:t>
            </a:r>
            <a:r>
              <a:rPr lang="sv-SE" b="1" baseline="0" dirty="0" smtClean="0"/>
              <a:t> has </a:t>
            </a:r>
            <a:r>
              <a:rPr lang="sv-SE" b="1" baseline="0" dirty="0" err="1" smtClean="0"/>
              <a:t>really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been</a:t>
            </a:r>
            <a:r>
              <a:rPr lang="sv-SE" b="1" baseline="0" dirty="0" smtClean="0"/>
              <a:t> the ”game </a:t>
            </a:r>
            <a:r>
              <a:rPr lang="sv-SE" b="1" baseline="0" dirty="0" err="1" smtClean="0"/>
              <a:t>changer</a:t>
            </a:r>
            <a:r>
              <a:rPr lang="sv-SE" b="1" baseline="0" dirty="0" smtClean="0"/>
              <a:t>” in Sweden – has </a:t>
            </a:r>
            <a:r>
              <a:rPr lang="sv-SE" b="1" baseline="0" dirty="0" err="1" smtClean="0"/>
              <a:t>been</a:t>
            </a:r>
            <a:r>
              <a:rPr lang="sv-SE" b="1" baseline="0" dirty="0" smtClean="0"/>
              <a:t> the transformation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smtClean="0"/>
              <a:t>the Tax </a:t>
            </a:r>
            <a:r>
              <a:rPr lang="sv-SE" b="1" baseline="0" dirty="0" smtClean="0"/>
              <a:t>Agency </a:t>
            </a:r>
            <a:r>
              <a:rPr lang="sv-SE" b="1" baseline="0" dirty="0" err="1" smtClean="0"/>
              <a:t>itself</a:t>
            </a:r>
            <a:r>
              <a:rPr lang="sv-SE" baseline="0" dirty="0" smtClean="0"/>
              <a:t> – not the different ”external actions”.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course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within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context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in Sweden!</a:t>
            </a:r>
          </a:p>
          <a:p>
            <a:endParaRPr lang="sv-SE" baseline="0" dirty="0" smtClean="0"/>
          </a:p>
          <a:p>
            <a:r>
              <a:rPr lang="sv-SE" baseline="0" dirty="0" smtClean="0"/>
              <a:t>The </a:t>
            </a:r>
            <a:r>
              <a:rPr lang="sv-SE" baseline="0" dirty="0" err="1" smtClean="0"/>
              <a:t>transition</a:t>
            </a:r>
            <a:r>
              <a:rPr lang="sv-SE" baseline="0" dirty="0" smtClean="0"/>
              <a:t> from the </a:t>
            </a:r>
            <a:r>
              <a:rPr lang="sv-SE" baseline="0" dirty="0" err="1" smtClean="0"/>
              <a:t>authority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acted</a:t>
            </a:r>
            <a:r>
              <a:rPr lang="sv-SE" baseline="0" dirty="0" smtClean="0"/>
              <a:t> as the ”</a:t>
            </a:r>
            <a:r>
              <a:rPr lang="sv-SE" baseline="0" dirty="0" err="1" smtClean="0"/>
              <a:t>police</a:t>
            </a:r>
            <a:r>
              <a:rPr lang="sv-SE" baseline="0" dirty="0" smtClean="0"/>
              <a:t>” </a:t>
            </a:r>
            <a:r>
              <a:rPr lang="sv-SE" b="1" baseline="0" dirty="0" smtClean="0"/>
              <a:t>and from the </a:t>
            </a:r>
            <a:r>
              <a:rPr lang="sv-SE" b="1" baseline="0" dirty="0" err="1" smtClean="0"/>
              <a:t>assumption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the </a:t>
            </a:r>
            <a:r>
              <a:rPr lang="sv-SE" b="1" baseline="0" dirty="0" err="1" smtClean="0"/>
              <a:t>citizen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did</a:t>
            </a:r>
            <a:r>
              <a:rPr lang="sv-SE" b="1" baseline="0" dirty="0" smtClean="0"/>
              <a:t> all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she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could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evade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taxes</a:t>
            </a:r>
            <a:r>
              <a:rPr lang="sv-SE" b="1" baseline="0" dirty="0" smtClean="0"/>
              <a:t> –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the service organisation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starts from the </a:t>
            </a:r>
            <a:r>
              <a:rPr lang="sv-SE" b="1" baseline="0" dirty="0" err="1" smtClean="0"/>
              <a:t>assumption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they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want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do the right </a:t>
            </a:r>
            <a:r>
              <a:rPr lang="sv-SE" b="1" baseline="0" dirty="0" err="1" smtClean="0"/>
              <a:t>thing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has </a:t>
            </a:r>
            <a:r>
              <a:rPr lang="sv-SE" baseline="0" dirty="0" err="1" smtClean="0"/>
              <a:t>been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journey</a:t>
            </a:r>
            <a:r>
              <a:rPr lang="sv-SE" baseline="0" dirty="0" smtClean="0"/>
              <a:t> for the last 13-15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 and is </a:t>
            </a:r>
            <a:r>
              <a:rPr lang="sv-SE" baseline="0" dirty="0" err="1" smtClean="0"/>
              <a:t>ongoing</a:t>
            </a:r>
            <a:r>
              <a:rPr lang="sv-SE" baseline="0" dirty="0" smtClean="0"/>
              <a:t> - it is still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biggest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challenge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single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employee</a:t>
            </a:r>
            <a:r>
              <a:rPr lang="sv-SE" baseline="0" dirty="0" smtClean="0"/>
              <a:t> meeting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corporations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view</a:t>
            </a:r>
            <a:r>
              <a:rPr lang="sv-SE" baseline="0" dirty="0" smtClean="0"/>
              <a:t>!</a:t>
            </a:r>
          </a:p>
          <a:p>
            <a:endParaRPr lang="sv-SE" sz="11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02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44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So, </a:t>
            </a:r>
            <a:r>
              <a:rPr lang="sv-SE" b="1" dirty="0" err="1" smtClean="0"/>
              <a:t>finally</a:t>
            </a:r>
            <a:r>
              <a:rPr lang="sv-SE" dirty="0" smtClean="0"/>
              <a:t>, </a:t>
            </a:r>
            <a:r>
              <a:rPr lang="sv-SE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thoughts</a:t>
            </a:r>
            <a:r>
              <a:rPr lang="sv-SE" baseline="0" dirty="0" smtClean="0"/>
              <a:t> or </a:t>
            </a:r>
            <a:r>
              <a:rPr lang="sv-SE" b="1" baseline="0" dirty="0" smtClean="0"/>
              <a:t>focus for the </a:t>
            </a:r>
            <a:r>
              <a:rPr lang="sv-SE" b="1" baseline="0" dirty="0" err="1" smtClean="0"/>
              <a:t>nearest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future</a:t>
            </a:r>
            <a:r>
              <a:rPr lang="sv-SE" b="1" baseline="0" dirty="0" smtClean="0"/>
              <a:t> </a:t>
            </a:r>
            <a:r>
              <a:rPr lang="sv-SE" baseline="0" dirty="0" smtClean="0"/>
              <a:t>– in </a:t>
            </a:r>
            <a:r>
              <a:rPr lang="sv-SE" baseline="0" dirty="0" err="1" smtClean="0"/>
              <a:t>giving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adequate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means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contribution</a:t>
            </a:r>
            <a:r>
              <a:rPr lang="sv-SE" baseline="0" dirty="0" smtClean="0"/>
              <a:t>?</a:t>
            </a:r>
          </a:p>
          <a:p>
            <a:endParaRPr lang="sv-SE" baseline="0" dirty="0" smtClean="0"/>
          </a:p>
          <a:p>
            <a:r>
              <a:rPr lang="sv-SE" b="1" baseline="0" dirty="0" err="1" smtClean="0"/>
              <a:t>We</a:t>
            </a:r>
            <a:r>
              <a:rPr lang="sv-SE" b="1" baseline="0" dirty="0" smtClean="0"/>
              <a:t> still </a:t>
            </a:r>
            <a:r>
              <a:rPr lang="sv-SE" b="1" baseline="0" dirty="0" err="1" smtClean="0"/>
              <a:t>have</a:t>
            </a:r>
            <a:r>
              <a:rPr lang="sv-SE" b="1" baseline="0" dirty="0" smtClean="0"/>
              <a:t> a </a:t>
            </a:r>
            <a:r>
              <a:rPr lang="sv-SE" b="1" baseline="0" dirty="0" err="1" smtClean="0"/>
              <a:t>lot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do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regarding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simplifying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regulations</a:t>
            </a:r>
            <a:r>
              <a:rPr lang="sv-SE" b="1" baseline="0" dirty="0" smtClean="0"/>
              <a:t> and services</a:t>
            </a:r>
            <a:r>
              <a:rPr lang="sv-SE" baseline="0" dirty="0" smtClean="0"/>
              <a:t>!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We</a:t>
            </a:r>
            <a:r>
              <a:rPr lang="sv-SE" baseline="0" dirty="0" smtClean="0"/>
              <a:t> still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a </a:t>
            </a:r>
            <a:r>
              <a:rPr lang="sv-SE" b="1" baseline="0" dirty="0" smtClean="0"/>
              <a:t>long </a:t>
            </a:r>
            <a:r>
              <a:rPr lang="sv-SE" b="1" baseline="0" dirty="0" err="1" smtClean="0"/>
              <a:t>way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go </a:t>
            </a:r>
            <a:r>
              <a:rPr lang="sv-SE" b="1" baseline="0" dirty="0" err="1" smtClean="0"/>
              <a:t>to</a:t>
            </a:r>
            <a:r>
              <a:rPr lang="sv-SE" b="1" baseline="0" dirty="0" smtClean="0"/>
              <a:t> make sure </a:t>
            </a:r>
            <a:r>
              <a:rPr lang="sv-SE" b="1" baseline="0" dirty="0" err="1" smtClean="0"/>
              <a:t>that</a:t>
            </a:r>
            <a:r>
              <a:rPr lang="sv-SE" b="1" baseline="0" dirty="0" smtClean="0"/>
              <a:t> all </a:t>
            </a:r>
            <a:r>
              <a:rPr lang="sv-SE" b="1" baseline="0" dirty="0" err="1" smtClean="0"/>
              <a:t>our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communication</a:t>
            </a:r>
            <a:r>
              <a:rPr lang="sv-SE" b="1" baseline="0" dirty="0" smtClean="0"/>
              <a:t> is </a:t>
            </a:r>
            <a:r>
              <a:rPr lang="sv-SE" b="1" baseline="0" dirty="0" err="1" smtClean="0"/>
              <a:t>comprehensive</a:t>
            </a:r>
            <a:r>
              <a:rPr lang="sv-SE" b="1" baseline="0" dirty="0" smtClean="0"/>
              <a:t> </a:t>
            </a:r>
            <a:r>
              <a:rPr lang="sv-SE" baseline="0" dirty="0" smtClean="0"/>
              <a:t>–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still </a:t>
            </a:r>
            <a:r>
              <a:rPr lang="sv-SE" baseline="0" dirty="0" err="1" smtClean="0"/>
              <a:t>struggle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communicating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decisions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simply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express </a:t>
            </a:r>
            <a:r>
              <a:rPr lang="sv-SE" baseline="0" dirty="0" err="1" smtClean="0"/>
              <a:t>ourselves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plain</a:t>
            </a:r>
            <a:r>
              <a:rPr lang="sv-SE" baseline="0" dirty="0" smtClean="0"/>
              <a:t> Swedish!</a:t>
            </a:r>
          </a:p>
          <a:p>
            <a:endParaRPr lang="sv-SE" baseline="0" dirty="0" smtClean="0"/>
          </a:p>
          <a:p>
            <a:r>
              <a:rPr lang="sv-SE" b="1" baseline="0" dirty="0" err="1" smtClean="0"/>
              <a:t>We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are</a:t>
            </a:r>
            <a:r>
              <a:rPr lang="sv-SE" b="1" baseline="0" dirty="0" smtClean="0"/>
              <a:t> still </a:t>
            </a:r>
            <a:r>
              <a:rPr lang="sv-SE" b="1" baseline="0" dirty="0" err="1" smtClean="0"/>
              <a:t>debating</a:t>
            </a:r>
            <a:r>
              <a:rPr lang="sv-SE" b="1" baseline="0" dirty="0" smtClean="0"/>
              <a:t> on the </a:t>
            </a:r>
            <a:r>
              <a:rPr lang="sv-SE" b="1" baseline="0" dirty="0" err="1" smtClean="0"/>
              <a:t>need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availability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if</a:t>
            </a:r>
            <a:r>
              <a:rPr lang="sv-SE" baseline="0" dirty="0" smtClean="0"/>
              <a:t> an e-service is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 24/7,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the support </a:t>
            </a:r>
            <a:r>
              <a:rPr lang="sv-SE" baseline="0" dirty="0" err="1" smtClean="0"/>
              <a:t>isn’t</a:t>
            </a:r>
            <a:r>
              <a:rPr lang="sv-SE" baseline="0" dirty="0" smtClean="0"/>
              <a:t>?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know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e-services still </a:t>
            </a:r>
            <a:r>
              <a:rPr lang="sv-SE" baseline="0" dirty="0" err="1" smtClean="0"/>
              <a:t>aren’t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intuitive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aren’t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help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citizens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when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outside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office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hours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is the </a:t>
            </a:r>
            <a:r>
              <a:rPr lang="sv-SE" baseline="0" dirty="0" err="1" smtClean="0"/>
              <a:t>cost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not </a:t>
            </a:r>
            <a:r>
              <a:rPr lang="sv-SE" baseline="0" dirty="0" err="1" smtClean="0"/>
              <a:t>responding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a </a:t>
            </a:r>
            <a:r>
              <a:rPr lang="sv-SE" baseline="0" dirty="0" err="1" smtClean="0"/>
              <a:t>question</a:t>
            </a:r>
            <a:r>
              <a:rPr lang="sv-SE" baseline="0" dirty="0" smtClean="0"/>
              <a:t>? Does a </a:t>
            </a:r>
            <a:r>
              <a:rPr lang="sv-SE" baseline="0" dirty="0" err="1" smtClean="0"/>
              <a:t>customer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wait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open</a:t>
            </a:r>
            <a:r>
              <a:rPr lang="sv-SE" baseline="0" dirty="0" smtClean="0"/>
              <a:t> and/or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does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affect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contribute</a:t>
            </a:r>
            <a:r>
              <a:rPr lang="sv-SE" baseline="0" dirty="0" smtClean="0"/>
              <a:t>?</a:t>
            </a:r>
          </a:p>
          <a:p>
            <a:endParaRPr lang="sv-SE" baseline="0" dirty="0" smtClean="0"/>
          </a:p>
          <a:p>
            <a:r>
              <a:rPr lang="sv-SE" baseline="0" dirty="0" smtClean="0"/>
              <a:t>And </a:t>
            </a:r>
            <a:r>
              <a:rPr lang="sv-SE" baseline="0" dirty="0" err="1" smtClean="0"/>
              <a:t>finally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course</a:t>
            </a:r>
            <a:r>
              <a:rPr lang="sv-SE" baseline="0" dirty="0" smtClean="0"/>
              <a:t> – in </a:t>
            </a:r>
            <a:r>
              <a:rPr lang="sv-SE" baseline="0" dirty="0" err="1" smtClean="0"/>
              <a:t>believing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easy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contributing</a:t>
            </a:r>
            <a:r>
              <a:rPr lang="sv-SE" baseline="0" dirty="0" smtClean="0"/>
              <a:t> as a </a:t>
            </a:r>
            <a:r>
              <a:rPr lang="sv-SE" baseline="0" dirty="0" err="1" smtClean="0"/>
              <a:t>citizen</a:t>
            </a:r>
            <a:r>
              <a:rPr lang="sv-SE" baseline="0" dirty="0" smtClean="0"/>
              <a:t> is </a:t>
            </a:r>
            <a:r>
              <a:rPr lang="sv-SE" b="1" baseline="0" dirty="0" smtClean="0"/>
              <a:t>the </a:t>
            </a:r>
            <a:r>
              <a:rPr lang="sv-SE" b="1" baseline="0" dirty="0" err="1" smtClean="0"/>
              <a:t>completely</a:t>
            </a:r>
            <a:r>
              <a:rPr lang="sv-SE" b="1" baseline="0" dirty="0" smtClean="0"/>
              <a:t> prefilled </a:t>
            </a:r>
            <a:r>
              <a:rPr lang="sv-SE" b="1" baseline="0" dirty="0" err="1" smtClean="0"/>
              <a:t>declaration</a:t>
            </a:r>
            <a:r>
              <a:rPr lang="sv-SE" b="1" baseline="0" dirty="0" smtClean="0"/>
              <a:t> </a:t>
            </a:r>
            <a:r>
              <a:rPr lang="sv-SE" baseline="0" dirty="0" smtClean="0"/>
              <a:t>– </a:t>
            </a:r>
            <a:r>
              <a:rPr lang="sv-SE" baseline="0" dirty="0" err="1" smtClean="0"/>
              <a:t>enhanced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cooperation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industry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get </a:t>
            </a:r>
            <a:r>
              <a:rPr lang="sv-SE" b="1" baseline="0" dirty="0" err="1" smtClean="0"/>
              <a:t>even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more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third</a:t>
            </a:r>
            <a:r>
              <a:rPr lang="sv-SE" b="1" baseline="0" dirty="0" smtClean="0"/>
              <a:t> party data is </a:t>
            </a:r>
            <a:r>
              <a:rPr lang="sv-SE" b="1" baseline="0" dirty="0" err="1" smtClean="0"/>
              <a:t>essential</a:t>
            </a:r>
            <a:r>
              <a:rPr lang="sv-SE" baseline="0" dirty="0" smtClean="0"/>
              <a:t>. 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But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develops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skills</a:t>
            </a:r>
            <a:r>
              <a:rPr lang="sv-SE" baseline="0" dirty="0" smtClean="0"/>
              <a:t> and processes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work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more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closely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with</a:t>
            </a:r>
            <a:r>
              <a:rPr lang="sv-SE" b="1" baseline="0" dirty="0" smtClean="0"/>
              <a:t> different </a:t>
            </a:r>
            <a:r>
              <a:rPr lang="sv-SE" b="1" baseline="0" dirty="0" err="1" smtClean="0"/>
              <a:t>industry</a:t>
            </a:r>
            <a:r>
              <a:rPr lang="sv-SE" b="1" baseline="0" dirty="0" smtClean="0"/>
              <a:t> unions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securing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="1" baseline="0" dirty="0" err="1" smtClean="0"/>
              <a:t>clients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declarations</a:t>
            </a:r>
            <a:r>
              <a:rPr lang="sv-SE" b="1" baseline="0" dirty="0" smtClean="0"/>
              <a:t> </a:t>
            </a:r>
            <a:r>
              <a:rPr lang="sv-SE" baseline="0" dirty="0" smtClean="0"/>
              <a:t>(</a:t>
            </a:r>
            <a:r>
              <a:rPr lang="sv-SE" baseline="0" dirty="0" err="1" smtClean="0"/>
              <a:t>businesses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around</a:t>
            </a:r>
            <a:r>
              <a:rPr lang="sv-SE" baseline="0" dirty="0" smtClean="0"/>
              <a:t> Sweden). If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work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sign</a:t>
            </a:r>
            <a:r>
              <a:rPr lang="sv-SE" baseline="0" dirty="0" smtClean="0"/>
              <a:t> a deal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certifie</a:t>
            </a:r>
            <a:r>
              <a:rPr lang="sv-SE" baseline="0" dirty="0" smtClean="0"/>
              <a:t> te </a:t>
            </a:r>
            <a:r>
              <a:rPr lang="sv-SE" baseline="0" dirty="0" err="1" smtClean="0"/>
              <a:t>correctness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their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client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declarations</a:t>
            </a:r>
            <a:r>
              <a:rPr lang="sv-SE" baseline="0" dirty="0" smtClean="0"/>
              <a:t>, </a:t>
            </a:r>
            <a:r>
              <a:rPr lang="sv-SE" b="1" baseline="0" dirty="0" err="1" smtClean="0"/>
              <a:t>their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client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businesses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have</a:t>
            </a:r>
            <a:r>
              <a:rPr lang="sv-SE" b="1" baseline="0" dirty="0" smtClean="0"/>
              <a:t> a kind </a:t>
            </a:r>
            <a:r>
              <a:rPr lang="sv-SE" b="1" baseline="0" dirty="0" err="1" smtClean="0"/>
              <a:t>of</a:t>
            </a:r>
            <a:r>
              <a:rPr lang="sv-SE" b="1" baseline="0" dirty="0" smtClean="0"/>
              <a:t> a ”fast </a:t>
            </a:r>
            <a:r>
              <a:rPr lang="sv-SE" b="1" baseline="0" dirty="0" err="1" smtClean="0"/>
              <a:t>lane</a:t>
            </a:r>
            <a:r>
              <a:rPr lang="sv-SE" b="1" baseline="0" dirty="0" smtClean="0"/>
              <a:t>” at the Swedish Tax Agency</a:t>
            </a:r>
            <a:r>
              <a:rPr lang="sv-SE" baseline="0" dirty="0" smtClean="0"/>
              <a:t>. I </a:t>
            </a:r>
            <a:r>
              <a:rPr lang="sv-SE" baseline="0" dirty="0" err="1" smtClean="0"/>
              <a:t>think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countries</a:t>
            </a:r>
            <a:r>
              <a:rPr lang="sv-SE" baseline="0" dirty="0" smtClean="0"/>
              <a:t> call horisontal </a:t>
            </a:r>
            <a:r>
              <a:rPr lang="sv-SE" baseline="0" dirty="0" err="1" smtClean="0"/>
              <a:t>monitoring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="1" baseline="0" dirty="0" err="1" smtClean="0"/>
              <a:t>Thank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you</a:t>
            </a:r>
            <a:r>
              <a:rPr lang="sv-SE" b="1" baseline="0" dirty="0" smtClean="0"/>
              <a:t>!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EBC-61E8-4124-995F-E8CC8468388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6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t>2014-10-20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58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i 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000" y="720000"/>
            <a:ext cx="7632000" cy="83679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pPr/>
              <a:t>2014-10-20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755650" y="4503600"/>
            <a:ext cx="1468800" cy="1656000"/>
          </a:xfrm>
        </p:spPr>
        <p:txBody>
          <a:bodyPr/>
          <a:lstStyle>
            <a:lvl1pPr marL="36000" indent="0">
              <a:buNone/>
              <a:defRPr baseline="0"/>
            </a:lvl1pPr>
          </a:lstStyle>
          <a:p>
            <a:r>
              <a:rPr lang="sv-SE" dirty="0" smtClean="0"/>
              <a:t>Bild liten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755650" y="1620000"/>
            <a:ext cx="7632774" cy="2817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bild 18"/>
          <p:cNvSpPr>
            <a:spLocks noGrp="1"/>
          </p:cNvSpPr>
          <p:nvPr>
            <p:ph type="pic" sz="quarter" idx="16" hasCustomPrompt="1"/>
          </p:nvPr>
        </p:nvSpPr>
        <p:spPr>
          <a:xfrm>
            <a:off x="2280707" y="4935638"/>
            <a:ext cx="1260000" cy="1223962"/>
          </a:xfrm>
        </p:spPr>
        <p:txBody>
          <a:bodyPr/>
          <a:lstStyle>
            <a:lvl1pPr marL="36000" indent="0">
              <a:buNone/>
              <a:defRPr baseline="0"/>
            </a:lvl1pPr>
          </a:lstStyle>
          <a:p>
            <a:r>
              <a:rPr lang="sv-SE" dirty="0" smtClean="0"/>
              <a:t>Bild mini</a:t>
            </a:r>
            <a:endParaRPr lang="sv-SE" dirty="0"/>
          </a:p>
        </p:txBody>
      </p:sp>
      <p:sp>
        <p:nvSpPr>
          <p:cNvPr id="13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289504" y="4506875"/>
            <a:ext cx="360363" cy="3603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4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42"/>
            <a:ext cx="9152632" cy="505937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" y="422900"/>
            <a:ext cx="767999" cy="684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1" y="2088000"/>
            <a:ext cx="6444350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5000" y="2852738"/>
            <a:ext cx="6444000" cy="360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5000" y="3240272"/>
            <a:ext cx="6444000" cy="36023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 dirty="0" smtClean="0"/>
              <a:t>Datum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" y="3441351"/>
            <a:ext cx="9144000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8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bild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42"/>
            <a:ext cx="9152632" cy="505937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" y="422900"/>
            <a:ext cx="767999" cy="684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1" y="2088000"/>
            <a:ext cx="6444350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1935000" y="2852738"/>
            <a:ext cx="6444000" cy="360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5000" y="3240272"/>
            <a:ext cx="6444000" cy="36023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 dirty="0" smtClean="0"/>
              <a:t>Datum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14055"/>
            <a:ext cx="9144000" cy="34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Klicka här för att lägga till en </a:t>
            </a:r>
            <a:r>
              <a:rPr lang="sv-SE" dirty="0" err="1" smtClean="0"/>
              <a:t>bågbild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538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Antark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42"/>
            <a:ext cx="9152632" cy="50593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1" y="2088000"/>
            <a:ext cx="6444350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40385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" y="422900"/>
            <a:ext cx="76799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42"/>
            <a:ext cx="9152632" cy="50593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1" y="2088000"/>
            <a:ext cx="6444350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40385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" y="422900"/>
            <a:ext cx="76799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42"/>
            <a:ext cx="9152632" cy="505937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4038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1" y="2088000"/>
            <a:ext cx="6444350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" y="422900"/>
            <a:ext cx="76799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Sa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42"/>
            <a:ext cx="9152632" cy="50593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1" y="2088000"/>
            <a:ext cx="6444350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40385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" y="422900"/>
            <a:ext cx="76799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42"/>
            <a:ext cx="9152632" cy="50593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1" y="2088000"/>
            <a:ext cx="6444350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40385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" y="422900"/>
            <a:ext cx="76799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2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Vi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42"/>
            <a:ext cx="9152632" cy="50593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1" y="2088000"/>
            <a:ext cx="6444350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40385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" y="422900"/>
            <a:ext cx="767999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t>2014-10-20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52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t>2014-10-20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94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5650" y="1620000"/>
            <a:ext cx="3740150" cy="43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20000"/>
            <a:ext cx="3740150" cy="43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t>2014-10-20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3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0" y="1535113"/>
            <a:ext cx="374173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55650" y="2174875"/>
            <a:ext cx="374173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74332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743325" cy="377440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sv-SE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sv-S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sv-S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sv-S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sv-SE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t>2014-10-20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875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t>2014-10-20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44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pPr/>
              <a:t>2014-10-20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755650" y="1620000"/>
            <a:ext cx="4248398" cy="43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13"/>
          <p:cNvSpPr>
            <a:spLocks noGrp="1"/>
          </p:cNvSpPr>
          <p:nvPr>
            <p:ph type="pic" sz="quarter" idx="14" hasCustomPrompt="1"/>
          </p:nvPr>
        </p:nvSpPr>
        <p:spPr>
          <a:xfrm>
            <a:off x="7125379" y="2052243"/>
            <a:ext cx="1260000" cy="1224000"/>
          </a:xfrm>
        </p:spPr>
        <p:txBody>
          <a:bodyPr/>
          <a:lstStyle>
            <a:lvl1pPr marL="36000" indent="0">
              <a:buNone/>
              <a:defRPr baseline="0"/>
            </a:lvl1pPr>
          </a:lstStyle>
          <a:p>
            <a:r>
              <a:rPr lang="sv-SE" dirty="0" smtClean="0"/>
              <a:t>Bild mini</a:t>
            </a:r>
            <a:endParaRPr lang="sv-SE" dirty="0"/>
          </a:p>
        </p:txBody>
      </p:sp>
      <p:sp>
        <p:nvSpPr>
          <p:cNvPr id="9" name="Platshållare för bild 15"/>
          <p:cNvSpPr>
            <a:spLocks noGrp="1"/>
          </p:cNvSpPr>
          <p:nvPr>
            <p:ph type="pic" sz="quarter" idx="15" hasCustomPrompt="1"/>
          </p:nvPr>
        </p:nvSpPr>
        <p:spPr>
          <a:xfrm>
            <a:off x="5587408" y="1620243"/>
            <a:ext cx="1468800" cy="1656000"/>
          </a:xfrm>
        </p:spPr>
        <p:txBody>
          <a:bodyPr/>
          <a:lstStyle>
            <a:lvl1pPr marL="36000" indent="0">
              <a:buNone/>
              <a:defRPr baseline="0"/>
            </a:lvl1pPr>
          </a:lstStyle>
          <a:p>
            <a:r>
              <a:rPr lang="sv-SE" dirty="0" smtClean="0"/>
              <a:t>Bild liten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6" hasCustomPrompt="1"/>
          </p:nvPr>
        </p:nvSpPr>
        <p:spPr>
          <a:xfrm>
            <a:off x="7125379" y="1620000"/>
            <a:ext cx="360363" cy="3603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452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7C42-5E7F-498F-ABCF-3E458D4D840C}" type="datetimeFigureOut">
              <a:rPr lang="sv-SE" smtClean="0"/>
              <a:pPr/>
              <a:t>2014-10-20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4370-E208-4BAC-8FD3-27F0EB0645E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5508350" y="1617663"/>
            <a:ext cx="2880000" cy="3240000"/>
          </a:xfrm>
        </p:spPr>
        <p:txBody>
          <a:bodyPr/>
          <a:lstStyle>
            <a:lvl1pPr marL="36000" indent="0">
              <a:buNone/>
              <a:defRPr baseline="0"/>
            </a:lvl1pPr>
          </a:lstStyle>
          <a:p>
            <a:r>
              <a:rPr lang="sv-SE" dirty="0" smtClean="0"/>
              <a:t>Klicka här för att lägga till en bild storlek medium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755650" y="1620000"/>
            <a:ext cx="4248398" cy="4320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17" y="4497300"/>
            <a:ext cx="360363" cy="360363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pPr lvl="0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68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37" y="6049713"/>
            <a:ext cx="553960" cy="493371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6000" y="720000"/>
            <a:ext cx="7632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6000" y="1620000"/>
            <a:ext cx="7632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50684" y="6228000"/>
            <a:ext cx="12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A077C42-5E7F-498F-ABCF-3E458D4D840C}" type="datetimeFigureOut">
              <a:rPr lang="sv-SE" smtClean="0"/>
              <a:pPr/>
              <a:t>2014-10-20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305935" y="6228000"/>
            <a:ext cx="2506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60000" y="6228000"/>
            <a:ext cx="12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87E64370-E208-4BAC-8FD3-27F0EB0645E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1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5" r:id="rId8"/>
    <p:sldLayoutId id="2147483676" r:id="rId9"/>
    <p:sldLayoutId id="2147483678" r:id="rId10"/>
    <p:sldLayoutId id="2147483656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file:///S:\Office14\Bildbank\Milj&#246;er&amp;Natur%20medium\2003_08_02_1338%20MW_foto_086-96ppi-80x90.jpg" TargetMode="External"/><Relationship Id="rId5" Type="http://schemas.openxmlformats.org/officeDocument/2006/relationships/image" Target="../media/image19.jpg"/><Relationship Id="rId4" Type="http://schemas.openxmlformats.org/officeDocument/2006/relationships/image" Target="file:///S:\Office14\Bildbank\Milj&#246;er&amp;Natur%20medium\_MG_4181-96ppi-80x9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file:///S:\Office14\Bildbank\M&#228;nniskor%20medium\_MG_8405-96ppi-80x90.jpg" TargetMode="External"/><Relationship Id="rId5" Type="http://schemas.openxmlformats.org/officeDocument/2006/relationships/image" Target="../media/image12.jpg"/><Relationship Id="rId4" Type="http://schemas.openxmlformats.org/officeDocument/2006/relationships/image" Target="file:///S:\Office14\Bildbank\M&#228;nniskor%20medium\Skatteverket-jenny-21-96ppi-80x9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file:///S:\Office14\Bildbank\Ekonomi%20medium\deklaration-ipad-96ppi-80x90.jpg" TargetMode="External"/><Relationship Id="rId5" Type="http://schemas.openxmlformats.org/officeDocument/2006/relationships/image" Target="../media/image15.jpg"/><Relationship Id="rId4" Type="http://schemas.openxmlformats.org/officeDocument/2006/relationships/image" Target="file:///S:\Office14\Bildbank\Ekonomi%20medium\_MG_5291-96ppi-80x90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S:\Office14\Bildbank\Myndigheter&amp;SKV%20medium\2012_11_20_1346%20IMG_4292-96ppi-80x90.jpg" TargetMode="External"/><Relationship Id="rId5" Type="http://schemas.openxmlformats.org/officeDocument/2006/relationships/image" Target="../media/image17.jpg"/><Relationship Id="rId4" Type="http://schemas.openxmlformats.org/officeDocument/2006/relationships/image" Target="file:///S:\Office14\Bildbank\Myndigheter&amp;SKV%20medium\2008_05_13_1312%20IMG_2801-96ppi-80x90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5610" y="1673736"/>
            <a:ext cx="6668837" cy="1395224"/>
          </a:xfrm>
        </p:spPr>
        <p:txBody>
          <a:bodyPr>
            <a:noAutofit/>
          </a:bodyPr>
          <a:lstStyle/>
          <a:p>
            <a:r>
              <a:rPr lang="en-US" sz="2800" dirty="0"/>
              <a:t>Giving citizens the right means to contribute to the society – reflections and </a:t>
            </a:r>
            <a:r>
              <a:rPr lang="en-US" sz="2800" dirty="0" smtClean="0"/>
              <a:t>experiences </a:t>
            </a:r>
            <a:r>
              <a:rPr lang="en-US" sz="2800" dirty="0"/>
              <a:t>from Sweden</a:t>
            </a:r>
            <a:endParaRPr lang="en-GB" sz="28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955337" y="3140770"/>
            <a:ext cx="6444000" cy="360238"/>
          </a:xfrm>
        </p:spPr>
        <p:txBody>
          <a:bodyPr>
            <a:noAutofit/>
          </a:bodyPr>
          <a:lstStyle/>
          <a:p>
            <a:r>
              <a:rPr lang="en-GB" sz="1800" dirty="0" smtClean="0"/>
              <a:t>Swedish Tax Agency – Eric Thorén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185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Thoughts for the future</a:t>
            </a:r>
            <a:endParaRPr lang="en-GB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Simplicity (regulations and services)</a:t>
            </a:r>
          </a:p>
          <a:p>
            <a:r>
              <a:rPr lang="sv-SE" dirty="0" err="1" smtClean="0"/>
              <a:t>Comprehensibility</a:t>
            </a:r>
            <a:r>
              <a:rPr lang="sv-SE" dirty="0" smtClean="0"/>
              <a:t> – all the </a:t>
            </a:r>
            <a:r>
              <a:rPr lang="sv-SE" dirty="0" err="1" smtClean="0"/>
              <a:t>way</a:t>
            </a:r>
            <a:endParaRPr lang="en-US" dirty="0" smtClean="0"/>
          </a:p>
          <a:p>
            <a:r>
              <a:rPr lang="sv-SE" dirty="0" err="1" smtClean="0"/>
              <a:t>Availability</a:t>
            </a:r>
            <a:r>
              <a:rPr lang="sv-SE" dirty="0" smtClean="0"/>
              <a:t> - n</a:t>
            </a:r>
            <a:r>
              <a:rPr lang="en-US" dirty="0" err="1" smtClean="0"/>
              <a:t>ot</a:t>
            </a:r>
            <a:r>
              <a:rPr lang="en-US" dirty="0" smtClean="0"/>
              <a:t> only a “tech thing”</a:t>
            </a:r>
          </a:p>
          <a:p>
            <a:r>
              <a:rPr lang="en-US" dirty="0" smtClean="0"/>
              <a:t>On the citizen’s term</a:t>
            </a:r>
          </a:p>
          <a:p>
            <a:r>
              <a:rPr lang="sv-SE" dirty="0" err="1" smtClean="0"/>
              <a:t>Enhanced</a:t>
            </a:r>
            <a:r>
              <a:rPr lang="sv-SE" dirty="0" smtClean="0"/>
              <a:t> </a:t>
            </a:r>
            <a:r>
              <a:rPr lang="sv-SE" dirty="0" err="1" smtClean="0"/>
              <a:t>cooperation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industry</a:t>
            </a:r>
            <a:r>
              <a:rPr lang="sv-SE" dirty="0" smtClean="0"/>
              <a:t>/unions/</a:t>
            </a:r>
            <a:r>
              <a:rPr lang="sv-SE" dirty="0" err="1" smtClean="0"/>
              <a:t>civic</a:t>
            </a:r>
            <a:r>
              <a:rPr lang="sv-SE" dirty="0" smtClean="0"/>
              <a:t> </a:t>
            </a:r>
            <a:r>
              <a:rPr lang="sv-SE" dirty="0" err="1" smtClean="0"/>
              <a:t>groups</a:t>
            </a:r>
            <a:endParaRPr lang="sv-SE" dirty="0"/>
          </a:p>
          <a:p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12" name="Platshållare för bild 11"/>
          <p:cNvPicPr>
            <a:picLocks noGrp="1" noChangeAspect="1"/>
          </p:cNvPicPr>
          <p:nvPr>
            <p:ph type="pic" sz="quarter" idx="16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0" b="6820"/>
          <a:stretch>
            <a:fillRect/>
          </a:stretch>
        </p:blipFill>
        <p:spPr/>
      </p:pic>
      <p:pic>
        <p:nvPicPr>
          <p:cNvPr id="14" name="Platshållare för bild 13"/>
          <p:cNvPicPr>
            <a:picLocks noGrp="1" noChangeAspect="1"/>
          </p:cNvPicPr>
          <p:nvPr>
            <p:ph type="pic" sz="quarter" idx="13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70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Muchas</a:t>
            </a:r>
            <a:r>
              <a:rPr lang="sv-SE" dirty="0" smtClean="0"/>
              <a:t> </a:t>
            </a:r>
            <a:r>
              <a:rPr lang="sv-SE" dirty="0" err="1" smtClean="0"/>
              <a:t>gracias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80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Swedish </a:t>
            </a:r>
            <a:r>
              <a:rPr lang="en-US" dirty="0" smtClean="0"/>
              <a:t>context</a:t>
            </a:r>
          </a:p>
          <a:p>
            <a:pPr lvl="0"/>
            <a:r>
              <a:rPr lang="en-US" dirty="0" smtClean="0"/>
              <a:t>Drivers </a:t>
            </a:r>
            <a:r>
              <a:rPr lang="en-US" dirty="0"/>
              <a:t>for citizen </a:t>
            </a:r>
            <a:r>
              <a:rPr lang="en-US" dirty="0" smtClean="0"/>
              <a:t>participation</a:t>
            </a:r>
            <a:endParaRPr lang="sv-SE" dirty="0"/>
          </a:p>
          <a:p>
            <a:pPr lvl="0"/>
            <a:r>
              <a:rPr lang="en-US" dirty="0"/>
              <a:t>What we have done and where we </a:t>
            </a:r>
            <a:r>
              <a:rPr lang="en-US" dirty="0" smtClean="0"/>
              <a:t>are</a:t>
            </a:r>
          </a:p>
          <a:p>
            <a:pPr lvl="0"/>
            <a:r>
              <a:rPr lang="en-US" dirty="0" smtClean="0"/>
              <a:t>Thoughts </a:t>
            </a:r>
            <a:r>
              <a:rPr lang="en-US" dirty="0"/>
              <a:t>for the </a:t>
            </a:r>
            <a:r>
              <a:rPr lang="en-US" dirty="0" smtClean="0"/>
              <a:t>future</a:t>
            </a:r>
            <a:endParaRPr lang="en-GB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11" name="Platshållare för bild 10"/>
          <p:cNvPicPr>
            <a:picLocks noGrp="1" noChangeAspect="1"/>
          </p:cNvPicPr>
          <p:nvPr>
            <p:ph type="pic" sz="quarter" idx="13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>
            <a:fillRect/>
          </a:stretch>
        </p:blipFill>
        <p:spPr/>
      </p:pic>
      <p:pic>
        <p:nvPicPr>
          <p:cNvPr id="16" name="Platshållare för bild 15"/>
          <p:cNvPicPr>
            <a:picLocks noGrp="1" noChangeAspect="1"/>
          </p:cNvPicPr>
          <p:nvPr>
            <p:ph type="pic" sz="quarter" idx="16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0" b="6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71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Swedish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7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Swedish context</a:t>
            </a:r>
            <a:endParaRPr lang="en-GB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sv-SE" sz="2000" dirty="0" err="1" smtClean="0"/>
              <a:t>Very</a:t>
            </a:r>
            <a:r>
              <a:rPr lang="sv-SE" sz="2000" dirty="0" smtClean="0"/>
              <a:t> </a:t>
            </a:r>
            <a:r>
              <a:rPr lang="sv-SE" sz="2000" dirty="0" err="1" smtClean="0"/>
              <a:t>high</a:t>
            </a:r>
            <a:r>
              <a:rPr lang="sv-SE" sz="2000" dirty="0" smtClean="0"/>
              <a:t> 3rd party </a:t>
            </a:r>
            <a:r>
              <a:rPr lang="sv-SE" sz="2000" dirty="0" err="1" smtClean="0"/>
              <a:t>reporting</a:t>
            </a:r>
            <a:endParaRPr lang="sv-SE" sz="2000" dirty="0" smtClean="0"/>
          </a:p>
          <a:p>
            <a:pPr lvl="0"/>
            <a:r>
              <a:rPr lang="sv-SE" sz="2000" dirty="0" err="1" smtClean="0"/>
              <a:t>Relatively</a:t>
            </a:r>
            <a:r>
              <a:rPr lang="sv-SE" sz="2000" dirty="0" smtClean="0"/>
              <a:t> </a:t>
            </a:r>
            <a:r>
              <a:rPr lang="sv-SE" sz="2000" dirty="0" err="1" smtClean="0"/>
              <a:t>easy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”do the right </a:t>
            </a:r>
            <a:r>
              <a:rPr lang="sv-SE" sz="2000" dirty="0" err="1" smtClean="0"/>
              <a:t>thing</a:t>
            </a:r>
            <a:r>
              <a:rPr lang="sv-SE" sz="2000" dirty="0" smtClean="0"/>
              <a:t>”</a:t>
            </a:r>
          </a:p>
          <a:p>
            <a:pPr lvl="0"/>
            <a:endParaRPr lang="sv-SE" sz="2000" dirty="0" smtClean="0"/>
          </a:p>
          <a:p>
            <a:r>
              <a:rPr lang="sv-SE" sz="2000" dirty="0" smtClean="0"/>
              <a:t>A Tax </a:t>
            </a:r>
            <a:r>
              <a:rPr lang="sv-SE" sz="2000" dirty="0" err="1" smtClean="0"/>
              <a:t>agency</a:t>
            </a:r>
            <a:r>
              <a:rPr lang="sv-SE" sz="2000" dirty="0" smtClean="0"/>
              <a:t> </a:t>
            </a:r>
            <a:r>
              <a:rPr lang="sv-SE" sz="2000" dirty="0" err="1" smtClean="0"/>
              <a:t>that</a:t>
            </a:r>
            <a:r>
              <a:rPr lang="sv-SE" sz="2000" dirty="0"/>
              <a:t> </a:t>
            </a:r>
            <a:r>
              <a:rPr lang="sv-SE" sz="2000" dirty="0" smtClean="0"/>
              <a:t>is </a:t>
            </a:r>
            <a:r>
              <a:rPr lang="sv-SE" sz="2000" dirty="0" err="1" smtClean="0"/>
              <a:t>viewed</a:t>
            </a:r>
            <a:r>
              <a:rPr lang="sv-SE" sz="2000" dirty="0" smtClean="0"/>
              <a:t> as an </a:t>
            </a:r>
            <a:r>
              <a:rPr lang="sv-SE" sz="2000" dirty="0" err="1" smtClean="0"/>
              <a:t>authority</a:t>
            </a:r>
            <a:r>
              <a:rPr lang="sv-SE" sz="2000" dirty="0" smtClean="0"/>
              <a:t> </a:t>
            </a:r>
            <a:r>
              <a:rPr lang="sv-SE" sz="2000" dirty="0" err="1" smtClean="0"/>
              <a:t>that</a:t>
            </a:r>
            <a:r>
              <a:rPr lang="sv-SE" sz="2000" dirty="0" smtClean="0"/>
              <a:t> is:</a:t>
            </a:r>
          </a:p>
          <a:p>
            <a:pPr lvl="1"/>
            <a:r>
              <a:rPr lang="sv-SE" sz="1800" u="sng" dirty="0" err="1" smtClean="0"/>
              <a:t>helping</a:t>
            </a:r>
            <a:r>
              <a:rPr lang="sv-SE" sz="1800" dirty="0" smtClean="0"/>
              <a:t> in </a:t>
            </a:r>
            <a:r>
              <a:rPr lang="sv-SE" sz="1800" dirty="0" err="1" smtClean="0"/>
              <a:t>doing</a:t>
            </a:r>
            <a:r>
              <a:rPr lang="sv-SE" sz="1800" dirty="0" smtClean="0"/>
              <a:t> the right </a:t>
            </a:r>
            <a:r>
              <a:rPr lang="sv-SE" sz="1800" dirty="0" err="1" smtClean="0"/>
              <a:t>thing</a:t>
            </a:r>
            <a:endParaRPr lang="sv-SE" sz="1800" dirty="0" smtClean="0"/>
          </a:p>
          <a:p>
            <a:pPr lvl="1"/>
            <a:r>
              <a:rPr lang="sv-SE" sz="1800" u="sng" dirty="0" err="1" smtClean="0"/>
              <a:t>defending</a:t>
            </a:r>
            <a:r>
              <a:rPr lang="sv-SE" sz="1800" dirty="0" smtClean="0"/>
              <a:t> </a:t>
            </a:r>
            <a:r>
              <a:rPr lang="sv-SE" sz="1800" dirty="0" err="1" smtClean="0"/>
              <a:t>those</a:t>
            </a:r>
            <a:r>
              <a:rPr lang="sv-SE" sz="1800" dirty="0" smtClean="0"/>
              <a:t> </a:t>
            </a:r>
            <a:r>
              <a:rPr lang="sv-SE" sz="1800" dirty="0" err="1" smtClean="0"/>
              <a:t>who</a:t>
            </a:r>
            <a:r>
              <a:rPr lang="sv-SE" sz="1800" dirty="0" smtClean="0"/>
              <a:t> </a:t>
            </a:r>
            <a:r>
              <a:rPr lang="sv-SE" sz="1800" dirty="0" err="1" smtClean="0"/>
              <a:t>are</a:t>
            </a:r>
            <a:r>
              <a:rPr lang="sv-SE" sz="1800" dirty="0" smtClean="0"/>
              <a:t> </a:t>
            </a:r>
            <a:r>
              <a:rPr lang="sv-SE" sz="1800" dirty="0" err="1" smtClean="0"/>
              <a:t>doing</a:t>
            </a:r>
            <a:r>
              <a:rPr lang="sv-SE" sz="1800" dirty="0" smtClean="0"/>
              <a:t> the right </a:t>
            </a:r>
            <a:r>
              <a:rPr lang="sv-SE" sz="1800" dirty="0" err="1" smtClean="0"/>
              <a:t>thing</a:t>
            </a:r>
            <a:endParaRPr lang="sv-SE" sz="1800" dirty="0" smtClean="0"/>
          </a:p>
          <a:p>
            <a:pPr lvl="1"/>
            <a:r>
              <a:rPr lang="sv-SE" sz="1800" u="sng" dirty="0" err="1"/>
              <a:t>a</a:t>
            </a:r>
            <a:r>
              <a:rPr lang="sv-SE" sz="1800" u="sng" dirty="0" err="1" smtClean="0"/>
              <a:t>ddressing</a:t>
            </a:r>
            <a:r>
              <a:rPr lang="sv-SE" sz="1800" dirty="0" smtClean="0"/>
              <a:t> </a:t>
            </a:r>
            <a:r>
              <a:rPr lang="sv-SE" sz="1800" dirty="0" err="1" smtClean="0"/>
              <a:t>those</a:t>
            </a:r>
            <a:r>
              <a:rPr lang="sv-SE" sz="1800" dirty="0" smtClean="0"/>
              <a:t> </a:t>
            </a:r>
            <a:r>
              <a:rPr lang="sv-SE" sz="1800" dirty="0" err="1" smtClean="0"/>
              <a:t>who</a:t>
            </a:r>
            <a:r>
              <a:rPr lang="sv-SE" sz="1800" dirty="0" smtClean="0"/>
              <a:t> </a:t>
            </a:r>
            <a:r>
              <a:rPr lang="sv-SE" sz="1800" dirty="0" err="1" smtClean="0"/>
              <a:t>aren’t</a:t>
            </a:r>
            <a:r>
              <a:rPr lang="sv-SE" sz="1800" dirty="0" smtClean="0"/>
              <a:t> </a:t>
            </a:r>
            <a:r>
              <a:rPr lang="sv-SE" sz="1800" dirty="0" err="1" smtClean="0"/>
              <a:t>doing</a:t>
            </a:r>
            <a:r>
              <a:rPr lang="sv-SE" sz="1800" dirty="0" smtClean="0"/>
              <a:t> the right </a:t>
            </a:r>
            <a:r>
              <a:rPr lang="sv-SE" sz="1800" dirty="0" err="1" smtClean="0"/>
              <a:t>thing</a:t>
            </a:r>
            <a:endParaRPr lang="sv-SE" sz="2000" dirty="0" smtClean="0"/>
          </a:p>
        </p:txBody>
      </p:sp>
      <p:grpSp>
        <p:nvGrpSpPr>
          <p:cNvPr id="7" name="Grupp 6"/>
          <p:cNvGrpSpPr/>
          <p:nvPr/>
        </p:nvGrpSpPr>
        <p:grpSpPr>
          <a:xfrm>
            <a:off x="5364088" y="1140619"/>
            <a:ext cx="2959101" cy="5321300"/>
            <a:chOff x="4365773" y="1428750"/>
            <a:chExt cx="2959101" cy="5321300"/>
          </a:xfrm>
        </p:grpSpPr>
        <p:pic>
          <p:nvPicPr>
            <p:cNvPr id="8" name="Bildobjekt 11" descr="skattefelskartan bild 11 okt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773" y="1606550"/>
              <a:ext cx="714375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 13"/>
            <p:cNvSpPr>
              <a:spLocks noChangeArrowheads="1"/>
            </p:cNvSpPr>
            <p:nvPr/>
          </p:nvSpPr>
          <p:spPr bwMode="auto">
            <a:xfrm flipV="1">
              <a:off x="4518174" y="1631950"/>
              <a:ext cx="204787" cy="3651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>
              <a:lvl1pPr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1pPr>
              <a:lvl2pPr marL="742950" indent="-28575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2pPr>
              <a:lvl3pPr marL="11430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3pPr>
              <a:lvl4pPr marL="16002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4pPr>
              <a:lvl5pPr marL="20574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9pPr>
            </a:lstStyle>
            <a:p>
              <a:endParaRPr lang="sv-SE" altLang="sv-SE"/>
            </a:p>
          </p:txBody>
        </p:sp>
        <p:cxnSp>
          <p:nvCxnSpPr>
            <p:cNvPr id="10" name="Rak 15"/>
            <p:cNvCxnSpPr>
              <a:cxnSpLocks noChangeShapeType="1"/>
            </p:cNvCxnSpPr>
            <p:nvPr/>
          </p:nvCxnSpPr>
          <p:spPr bwMode="auto">
            <a:xfrm rot="5400000">
              <a:off x="4268143" y="1893094"/>
              <a:ext cx="5000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undad rektangulär 32"/>
            <p:cNvSpPr>
              <a:spLocks noChangeArrowheads="1"/>
            </p:cNvSpPr>
            <p:nvPr/>
          </p:nvSpPr>
          <p:spPr bwMode="auto">
            <a:xfrm rot="5400000">
              <a:off x="5939780" y="864394"/>
              <a:ext cx="820738" cy="1949450"/>
            </a:xfrm>
            <a:prstGeom prst="wedgeRoundRectCallout">
              <a:avLst>
                <a:gd name="adj1" fmla="val 870"/>
                <a:gd name="adj2" fmla="val 75731"/>
                <a:gd name="adj3" fmla="val 16667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1pPr>
              <a:lvl2pPr marL="742950" indent="-28575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2pPr>
              <a:lvl3pPr marL="11430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3pPr>
              <a:lvl4pPr marL="16002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4pPr>
              <a:lvl5pPr marL="20574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2" name="textruta 33"/>
            <p:cNvSpPr txBox="1">
              <a:spLocks noChangeArrowheads="1"/>
            </p:cNvSpPr>
            <p:nvPr/>
          </p:nvSpPr>
          <p:spPr bwMode="auto">
            <a:xfrm>
              <a:off x="5453212" y="1577509"/>
              <a:ext cx="17208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1pPr>
              <a:lvl2pPr marL="742950" indent="-28575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2pPr>
              <a:lvl3pPr marL="11430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3pPr>
              <a:lvl4pPr marL="16002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4pPr>
              <a:lvl5pPr marL="20574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9pPr>
            </a:lstStyle>
            <a:p>
              <a:pPr algn="ctr" eaLnBrk="1" hangingPunct="1"/>
              <a:r>
                <a:rPr lang="en-US" altLang="sv-SE" sz="1400" dirty="0" smtClean="0">
                  <a:solidFill>
                    <a:schemeClr val="bg1"/>
                  </a:solidFill>
                </a:rPr>
                <a:t>Tax Gap</a:t>
              </a:r>
              <a:endParaRPr lang="en-US" altLang="sv-SE" sz="140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en-US" altLang="sv-SE" sz="1400" dirty="0" smtClean="0">
                  <a:solidFill>
                    <a:schemeClr val="bg1"/>
                  </a:solidFill>
                </a:rPr>
                <a:t>8-9 %</a:t>
              </a:r>
              <a:endParaRPr lang="en-US" altLang="sv-SE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undad rektangulär 34"/>
            <p:cNvSpPr>
              <a:spLocks noChangeArrowheads="1"/>
            </p:cNvSpPr>
            <p:nvPr/>
          </p:nvSpPr>
          <p:spPr bwMode="auto">
            <a:xfrm rot="5400000">
              <a:off x="5976292" y="1793082"/>
              <a:ext cx="784225" cy="1912938"/>
            </a:xfrm>
            <a:prstGeom prst="wedgeRoundRectCallout">
              <a:avLst>
                <a:gd name="adj1" fmla="val -66398"/>
                <a:gd name="adj2" fmla="val 86597"/>
                <a:gd name="adj3" fmla="val 16667"/>
              </a:avLst>
            </a:prstGeom>
            <a:solidFill>
              <a:srgbClr val="59595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1pPr>
              <a:lvl2pPr marL="742950" indent="-28575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2pPr>
              <a:lvl3pPr marL="11430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3pPr>
              <a:lvl4pPr marL="16002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4pPr>
              <a:lvl5pPr marL="20574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4" name="textruta 35"/>
            <p:cNvSpPr txBox="1">
              <a:spLocks noChangeArrowheads="1"/>
            </p:cNvSpPr>
            <p:nvPr/>
          </p:nvSpPr>
          <p:spPr bwMode="auto">
            <a:xfrm>
              <a:off x="5509593" y="2449513"/>
              <a:ext cx="1799232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1pPr>
              <a:lvl2pPr marL="742950" indent="-28575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2pPr>
              <a:lvl3pPr marL="11430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3pPr>
              <a:lvl4pPr marL="16002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4pPr>
              <a:lvl5pPr marL="2057400" indent="-228600"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33577"/>
                  </a:solidFill>
                  <a:latin typeface="Frutiger 45 Light" pitchFamily="34" charset="0"/>
                </a:defRPr>
              </a:lvl9pPr>
            </a:lstStyle>
            <a:p>
              <a:pPr algn="ctr" eaLnBrk="1" hangingPunct="1">
                <a:lnSpc>
                  <a:spcPts val="2000"/>
                </a:lnSpc>
              </a:pPr>
              <a:r>
                <a:rPr lang="en-US" altLang="sv-SE" sz="1400" dirty="0" smtClean="0">
                  <a:solidFill>
                    <a:schemeClr val="bg1"/>
                  </a:solidFill>
                </a:rPr>
                <a:t>Audit results</a:t>
              </a:r>
              <a:endParaRPr lang="en-US" altLang="sv-SE" sz="1400" dirty="0">
                <a:solidFill>
                  <a:schemeClr val="bg1"/>
                </a:solidFill>
              </a:endParaRPr>
            </a:p>
            <a:p>
              <a:pPr algn="ctr" eaLnBrk="1" hangingPunct="1">
                <a:lnSpc>
                  <a:spcPts val="2000"/>
                </a:lnSpc>
              </a:pPr>
              <a:r>
                <a:rPr lang="en-US" altLang="sv-SE" sz="1400" dirty="0" smtClean="0">
                  <a:solidFill>
                    <a:schemeClr val="bg1"/>
                  </a:solidFill>
                </a:rPr>
                <a:t>1-2 </a:t>
              </a:r>
              <a:r>
                <a:rPr lang="en-US" altLang="sv-SE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sp>
        <p:nvSpPr>
          <p:cNvPr id="15" name="Rundad rektangulär 34"/>
          <p:cNvSpPr>
            <a:spLocks noChangeArrowheads="1"/>
          </p:cNvSpPr>
          <p:nvPr/>
        </p:nvSpPr>
        <p:spPr bwMode="auto">
          <a:xfrm rot="5400000">
            <a:off x="6974608" y="3656733"/>
            <a:ext cx="784225" cy="1912938"/>
          </a:xfrm>
          <a:prstGeom prst="wedgeRoundRectCallout">
            <a:avLst>
              <a:gd name="adj1" fmla="val -66398"/>
              <a:gd name="adj2" fmla="val 8659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>
              <a:defRPr sz="2400" b="1">
                <a:solidFill>
                  <a:srgbClr val="033577"/>
                </a:solidFill>
                <a:latin typeface="Frutiger 45 Light" pitchFamily="34" charset="0"/>
              </a:defRPr>
            </a:lvl1pPr>
            <a:lvl2pPr marL="742950" indent="-285750">
              <a:defRPr sz="2400" b="1">
                <a:solidFill>
                  <a:srgbClr val="033577"/>
                </a:solidFill>
                <a:latin typeface="Frutiger 45 Light" pitchFamily="34" charset="0"/>
              </a:defRPr>
            </a:lvl2pPr>
            <a:lvl3pPr marL="1143000" indent="-228600">
              <a:defRPr sz="2400" b="1">
                <a:solidFill>
                  <a:srgbClr val="033577"/>
                </a:solidFill>
                <a:latin typeface="Frutiger 45 Light" pitchFamily="34" charset="0"/>
              </a:defRPr>
            </a:lvl3pPr>
            <a:lvl4pPr marL="1600200" indent="-228600">
              <a:defRPr sz="2400" b="1">
                <a:solidFill>
                  <a:srgbClr val="033577"/>
                </a:solidFill>
                <a:latin typeface="Frutiger 45 Light" pitchFamily="34" charset="0"/>
              </a:defRPr>
            </a:lvl4pPr>
            <a:lvl5pPr marL="2057400" indent="-228600">
              <a:defRPr sz="2400" b="1">
                <a:solidFill>
                  <a:srgbClr val="033577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33577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33577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33577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33577"/>
                </a:solidFill>
                <a:latin typeface="Frutiger 45 Light" pitchFamily="34" charset="0"/>
              </a:defRPr>
            </a:lvl9pPr>
          </a:lstStyle>
          <a:p>
            <a:endParaRPr lang="sv-SE" altLang="sv-SE"/>
          </a:p>
        </p:txBody>
      </p:sp>
      <p:sp>
        <p:nvSpPr>
          <p:cNvPr id="16" name="textruta 35"/>
          <p:cNvSpPr txBox="1">
            <a:spLocks noChangeArrowheads="1"/>
          </p:cNvSpPr>
          <p:nvPr/>
        </p:nvSpPr>
        <p:spPr bwMode="auto">
          <a:xfrm>
            <a:off x="6467104" y="4201365"/>
            <a:ext cx="17992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33577"/>
                </a:solidFill>
                <a:latin typeface="Frutiger 45 Light" pitchFamily="34" charset="0"/>
              </a:defRPr>
            </a:lvl1pPr>
            <a:lvl2pPr marL="742950" indent="-285750">
              <a:defRPr sz="2400" b="1">
                <a:solidFill>
                  <a:srgbClr val="033577"/>
                </a:solidFill>
                <a:latin typeface="Frutiger 45 Light" pitchFamily="34" charset="0"/>
              </a:defRPr>
            </a:lvl2pPr>
            <a:lvl3pPr marL="1143000" indent="-228600">
              <a:defRPr sz="2400" b="1">
                <a:solidFill>
                  <a:srgbClr val="033577"/>
                </a:solidFill>
                <a:latin typeface="Frutiger 45 Light" pitchFamily="34" charset="0"/>
              </a:defRPr>
            </a:lvl3pPr>
            <a:lvl4pPr marL="1600200" indent="-228600">
              <a:defRPr sz="2400" b="1">
                <a:solidFill>
                  <a:srgbClr val="033577"/>
                </a:solidFill>
                <a:latin typeface="Frutiger 45 Light" pitchFamily="34" charset="0"/>
              </a:defRPr>
            </a:lvl4pPr>
            <a:lvl5pPr marL="2057400" indent="-228600">
              <a:defRPr sz="2400" b="1">
                <a:solidFill>
                  <a:srgbClr val="033577"/>
                </a:solidFill>
                <a:latin typeface="Frutiger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33577"/>
                </a:solidFill>
                <a:latin typeface="Frutiger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33577"/>
                </a:solidFill>
                <a:latin typeface="Frutiger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33577"/>
                </a:solidFill>
                <a:latin typeface="Frutiger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33577"/>
                </a:solidFill>
                <a:latin typeface="Frutiger 45 Light" pitchFamily="34" charset="0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 altLang="sv-SE" sz="1400" dirty="0" smtClean="0">
                <a:solidFill>
                  <a:schemeClr val="bg1"/>
                </a:solidFill>
              </a:rPr>
              <a:t>Right from the beginning</a:t>
            </a:r>
            <a:endParaRPr lang="en-US" altLang="sv-SE" sz="1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2000"/>
              </a:lnSpc>
            </a:pPr>
            <a:r>
              <a:rPr lang="en-US" altLang="sv-SE" sz="1400" dirty="0" smtClean="0">
                <a:solidFill>
                  <a:schemeClr val="bg1"/>
                </a:solidFill>
              </a:rPr>
              <a:t>~90 </a:t>
            </a:r>
            <a:r>
              <a:rPr lang="en-US" altLang="sv-SE" sz="1400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143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Drives for citizen participation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Drivers </a:t>
            </a:r>
            <a:r>
              <a:rPr lang="en-US" dirty="0"/>
              <a:t>for citizen participation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>
            <a:fillRect/>
          </a:stretch>
        </p:blipFill>
        <p:spPr/>
      </p:pic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Confidence in the authority (we are good guys)</a:t>
            </a:r>
          </a:p>
          <a:p>
            <a:pPr lvl="1"/>
            <a:r>
              <a:rPr lang="en-US" dirty="0" smtClean="0"/>
              <a:t>Just and </a:t>
            </a:r>
            <a:r>
              <a:rPr lang="en-US" u="sng" dirty="0" smtClean="0"/>
              <a:t>fair</a:t>
            </a:r>
            <a:r>
              <a:rPr lang="en-US" dirty="0" smtClean="0"/>
              <a:t> decisions from the authority</a:t>
            </a:r>
          </a:p>
          <a:p>
            <a:pPr lvl="1"/>
            <a:r>
              <a:rPr lang="en-US" u="sng" dirty="0" smtClean="0"/>
              <a:t>Emphatic</a:t>
            </a:r>
            <a:r>
              <a:rPr lang="en-US" dirty="0" smtClean="0"/>
              <a:t> treatment that supports the citizen</a:t>
            </a:r>
          </a:p>
          <a:p>
            <a:pPr lvl="1"/>
            <a:r>
              <a:rPr lang="en-US" u="sng" dirty="0" smtClean="0"/>
              <a:t>Simplicity</a:t>
            </a:r>
            <a:r>
              <a:rPr lang="en-US" dirty="0" smtClean="0"/>
              <a:t> in doing the right thing (regulations and services)</a:t>
            </a:r>
          </a:p>
          <a:p>
            <a:pPr lvl="1"/>
            <a:r>
              <a:rPr lang="en-US" dirty="0" smtClean="0"/>
              <a:t>Secure and </a:t>
            </a:r>
            <a:r>
              <a:rPr lang="en-US" u="sng" dirty="0" smtClean="0"/>
              <a:t>comfortable</a:t>
            </a:r>
            <a:r>
              <a:rPr lang="en-US" dirty="0" smtClean="0"/>
              <a:t> solutions</a:t>
            </a:r>
          </a:p>
          <a:p>
            <a:r>
              <a:rPr lang="sv-SE" u="sng" dirty="0" smtClean="0"/>
              <a:t>Social norms </a:t>
            </a:r>
            <a:r>
              <a:rPr lang="sv-SE" dirty="0" smtClean="0"/>
              <a:t>in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society</a:t>
            </a:r>
            <a:r>
              <a:rPr lang="sv-SE" dirty="0" smtClean="0"/>
              <a:t> – </a:t>
            </a:r>
            <a:r>
              <a:rPr lang="sv-SE" dirty="0" err="1" smtClean="0"/>
              <a:t>Swedes</a:t>
            </a:r>
            <a:r>
              <a:rPr lang="sv-SE" dirty="0" smtClean="0"/>
              <a:t> like the </a:t>
            </a:r>
            <a:r>
              <a:rPr lang="sv-SE" dirty="0" err="1" smtClean="0"/>
              <a:t>infrastructure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society</a:t>
            </a:r>
            <a:endParaRPr lang="sv-SE" dirty="0"/>
          </a:p>
          <a:p>
            <a:endParaRPr lang="en-GB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6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0" b="6820"/>
          <a:stretch>
            <a:fillRect/>
          </a:stretch>
        </p:blipFill>
        <p:spPr/>
      </p:pic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70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 have done and where we 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30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have done and where we are</a:t>
            </a:r>
            <a:endParaRPr lang="en-GB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755650" y="1620000"/>
            <a:ext cx="7632774" cy="4320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Educational efforts</a:t>
            </a:r>
          </a:p>
          <a:p>
            <a:pPr lvl="1"/>
            <a:r>
              <a:rPr lang="en-US" dirty="0" smtClean="0"/>
              <a:t>High schools</a:t>
            </a:r>
          </a:p>
          <a:p>
            <a:pPr lvl="1"/>
            <a:r>
              <a:rPr lang="en-US" dirty="0" smtClean="0"/>
              <a:t>Campaign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endParaRPr lang="en-US" dirty="0" smtClean="0"/>
          </a:p>
          <a:p>
            <a:pPr algn="r"/>
            <a:r>
              <a:rPr lang="en-US" sz="2800" dirty="0" smtClean="0"/>
              <a:t>Transforming the Swedish </a:t>
            </a:r>
            <a:br>
              <a:rPr lang="en-US" sz="2800" dirty="0" smtClean="0"/>
            </a:br>
            <a:r>
              <a:rPr lang="en-US" sz="2800" dirty="0" smtClean="0"/>
              <a:t>Tax Agency</a:t>
            </a:r>
          </a:p>
          <a:p>
            <a:endParaRPr lang="en-GB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5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>
            <a:fillRect/>
          </a:stretch>
        </p:blipFill>
        <p:spPr>
          <a:xfrm>
            <a:off x="798944" y="4509120"/>
            <a:ext cx="1468800" cy="165600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2339752" y="4509120"/>
            <a:ext cx="360363" cy="360363"/>
          </a:xfrm>
        </p:spPr>
        <p:txBody>
          <a:bodyPr>
            <a:normAutofit fontScale="92500" lnSpcReduction="20000"/>
          </a:bodyPr>
          <a:lstStyle/>
          <a:p>
            <a:endParaRPr lang="sv-SE" dirty="0"/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4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b="6875"/>
          <a:stretch>
            <a:fillRect/>
          </a:stretch>
        </p:blipFill>
        <p:spPr>
          <a:xfrm>
            <a:off x="2339752" y="4941168"/>
            <a:ext cx="1260000" cy="1224000"/>
          </a:xfrm>
        </p:spPr>
      </p:pic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02191"/>
              </p:ext>
            </p:extLst>
          </p:nvPr>
        </p:nvGraphicFramePr>
        <p:xfrm>
          <a:off x="3995936" y="2492896"/>
          <a:ext cx="3816424" cy="1201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0631"/>
                <a:gridCol w="1301054"/>
                <a:gridCol w="1734739"/>
              </a:tblGrid>
              <a:tr h="298832">
                <a:tc gridSpan="3">
                  <a:txBody>
                    <a:bodyPr/>
                    <a:lstStyle/>
                    <a:p>
                      <a:r>
                        <a:rPr lang="sv-SE" sz="1400" b="1" dirty="0" smtClean="0">
                          <a:solidFill>
                            <a:schemeClr val="tx2"/>
                          </a:solidFill>
                        </a:rPr>
                        <a:t>”</a:t>
                      </a:r>
                      <a:r>
                        <a:rPr lang="sv-SE" sz="1400" b="1" dirty="0" err="1" smtClean="0">
                          <a:solidFill>
                            <a:schemeClr val="tx2"/>
                          </a:solidFill>
                        </a:rPr>
                        <a:t>It’s</a:t>
                      </a:r>
                      <a:r>
                        <a:rPr lang="sv-SE" sz="1400" b="1" dirty="0" smtClean="0">
                          <a:solidFill>
                            <a:schemeClr val="tx2"/>
                          </a:solidFill>
                        </a:rPr>
                        <a:t> OK </a:t>
                      </a:r>
                      <a:r>
                        <a:rPr lang="sv-SE" sz="1400" b="1" dirty="0" err="1" smtClean="0">
                          <a:solidFill>
                            <a:schemeClr val="tx2"/>
                          </a:solidFill>
                        </a:rPr>
                        <a:t>if</a:t>
                      </a:r>
                      <a:r>
                        <a:rPr lang="sv-SE" sz="14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v-SE" sz="1400" b="1" dirty="0" err="1" smtClean="0">
                          <a:solidFill>
                            <a:schemeClr val="tx2"/>
                          </a:solidFill>
                        </a:rPr>
                        <a:t>people</a:t>
                      </a:r>
                      <a:r>
                        <a:rPr lang="sv-SE" sz="14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v-SE" sz="1400" b="1" dirty="0" err="1" smtClean="0">
                          <a:solidFill>
                            <a:schemeClr val="tx2"/>
                          </a:solidFill>
                        </a:rPr>
                        <a:t>work</a:t>
                      </a:r>
                      <a:r>
                        <a:rPr lang="sv-SE" sz="14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v-SE" sz="1400" b="1" dirty="0" err="1" smtClean="0">
                          <a:solidFill>
                            <a:schemeClr val="tx2"/>
                          </a:solidFill>
                        </a:rPr>
                        <a:t>without</a:t>
                      </a:r>
                      <a:r>
                        <a:rPr lang="sv-SE" sz="14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sv-SE" sz="1400" b="1" dirty="0" err="1" smtClean="0">
                          <a:solidFill>
                            <a:schemeClr val="tx2"/>
                          </a:solidFill>
                        </a:rPr>
                        <a:t>paying</a:t>
                      </a:r>
                      <a:r>
                        <a:rPr lang="sv-SE" sz="1400" b="1" dirty="0" smtClean="0">
                          <a:solidFill>
                            <a:schemeClr val="tx2"/>
                          </a:solidFill>
                        </a:rPr>
                        <a:t> tax”</a:t>
                      </a:r>
                      <a:endParaRPr lang="sv-SE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err="1" smtClean="0">
                          <a:solidFill>
                            <a:schemeClr val="tx2"/>
                          </a:solidFill>
                        </a:rPr>
                        <a:t>Disagree</a:t>
                      </a:r>
                      <a:endParaRPr lang="sv-SE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err="1" smtClean="0">
                          <a:solidFill>
                            <a:schemeClr val="tx2"/>
                          </a:solidFill>
                        </a:rPr>
                        <a:t>Agree</a:t>
                      </a:r>
                      <a:endParaRPr lang="sv-SE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tx2"/>
                          </a:solidFill>
                        </a:rPr>
                        <a:t>2002</a:t>
                      </a:r>
                      <a:endParaRPr lang="sv-S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tx2"/>
                          </a:solidFill>
                        </a:rPr>
                        <a:t>42%</a:t>
                      </a:r>
                      <a:endParaRPr lang="sv-S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tx2"/>
                          </a:solidFill>
                        </a:rPr>
                        <a:t>25%</a:t>
                      </a:r>
                      <a:endParaRPr lang="sv-S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tx2"/>
                          </a:solidFill>
                        </a:rPr>
                        <a:t>2004</a:t>
                      </a:r>
                      <a:endParaRPr lang="sv-S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tx2"/>
                          </a:solidFill>
                        </a:rPr>
                        <a:t>55%</a:t>
                      </a:r>
                      <a:endParaRPr lang="sv-S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tx2"/>
                          </a:solidFill>
                        </a:rPr>
                        <a:t>18%</a:t>
                      </a:r>
                      <a:endParaRPr lang="sv-SE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Rak pil 6"/>
          <p:cNvCxnSpPr/>
          <p:nvPr/>
        </p:nvCxnSpPr>
        <p:spPr>
          <a:xfrm>
            <a:off x="2843808" y="2636912"/>
            <a:ext cx="1008112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0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for the 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tteverket">
  <a:themeElements>
    <a:clrScheme name="SKV">
      <a:dk1>
        <a:sysClr val="windowText" lastClr="000000"/>
      </a:dk1>
      <a:lt1>
        <a:sysClr val="window" lastClr="FFFFFF"/>
      </a:lt1>
      <a:dk2>
        <a:srgbClr val="003366"/>
      </a:dk2>
      <a:lt2>
        <a:srgbClr val="FFCC00"/>
      </a:lt2>
      <a:accent1>
        <a:srgbClr val="8A7195"/>
      </a:accent1>
      <a:accent2>
        <a:srgbClr val="8BBEC8"/>
      </a:accent2>
      <a:accent3>
        <a:srgbClr val="DD9B36"/>
      </a:accent3>
      <a:accent4>
        <a:srgbClr val="A1C2E3"/>
      </a:accent4>
      <a:accent5>
        <a:srgbClr val="AE8453"/>
      </a:accent5>
      <a:accent6>
        <a:srgbClr val="168DC4"/>
      </a:accent6>
      <a:hlink>
        <a:srgbClr val="0000FF"/>
      </a:hlink>
      <a:folHlink>
        <a:srgbClr val="800080"/>
      </a:folHlink>
    </a:clrScheme>
    <a:fontScheme name="Skatteverket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KV Rosa">
      <a:srgbClr val="D390A0"/>
    </a:custClr>
  </a:custClrLst>
  <a:extLst>
    <a:ext uri="{05A4C25C-085E-4340-85A3-A5531E510DB2}">
      <thm15:themeFamily xmlns:thm15="http://schemas.microsoft.com/office/thememl/2012/main" xmlns="" name="Swedish Tax Agency.potx" id="{7387B637-8B2D-4618-904F-7B10A16A2BBB}" vid="{22A67225-3D82-466E-B4A7-208E329871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1886</Words>
  <Application>Microsoft Office PowerPoint</Application>
  <PresentationFormat>Bildspel på skärmen (4:3)</PresentationFormat>
  <Paragraphs>139</Paragraphs>
  <Slides>11</Slides>
  <Notes>9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Skatteverket</vt:lpstr>
      <vt:lpstr>Giving citizens the right means to contribute to the society – reflections and experiences from Sweden</vt:lpstr>
      <vt:lpstr>Topics</vt:lpstr>
      <vt:lpstr>The Swedish context</vt:lpstr>
      <vt:lpstr>The Swedish context</vt:lpstr>
      <vt:lpstr>Drives for citizen participation</vt:lpstr>
      <vt:lpstr>Drivers for citizen participation</vt:lpstr>
      <vt:lpstr>What we have done and where we are</vt:lpstr>
      <vt:lpstr>What we have done and where we are</vt:lpstr>
      <vt:lpstr>Thoughts for the future</vt:lpstr>
      <vt:lpstr>Thoughts for the future</vt:lpstr>
      <vt:lpstr>Muchas gracias!</vt:lpstr>
    </vt:vector>
  </TitlesOfParts>
  <Company>Skatteverket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Skatteverket</dc:creator>
  <cp:lastModifiedBy>Eric Thorén</cp:lastModifiedBy>
  <cp:revision>113</cp:revision>
  <dcterms:created xsi:type="dcterms:W3CDTF">2013-02-19T11:46:49Z</dcterms:created>
  <dcterms:modified xsi:type="dcterms:W3CDTF">2014-10-20T16:51:44Z</dcterms:modified>
</cp:coreProperties>
</file>